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6" roundtripDataSignature="AMtx7mhVHxOeZS6GXdZ2FyTM2egv83a5w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net Hutzul"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103501-4142-4778-B353-C1A989E84D41}">
  <a:tblStyle styleId="{69103501-4142-4778-B353-C1A989E84D41}"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6"/>
  </p:normalViewPr>
  <p:slideViewPr>
    <p:cSldViewPr snapToGrid="0">
      <p:cViewPr varScale="1">
        <p:scale>
          <a:sx n="106" d="100"/>
          <a:sy n="106" d="100"/>
        </p:scale>
        <p:origin x="1800" y="1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7" Type="http://schemas.openxmlformats.org/officeDocument/2006/relationships/commentAuthors" Target="commentAuthors.xml"/><Relationship Id="rId2" Type="http://schemas.openxmlformats.org/officeDocument/2006/relationships/slide" Target="slides/slide1.xml"/><Relationship Id="rId16" Type="http://customschemas.google.com/relationships/presentationmetadata" Target="meta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notesMaster" Target="notesMasters/notesMaster1.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1-11-24T01:38:47.589" idx="1">
    <p:pos x="10" y="10"/>
    <p:text>Let's use this lighter colour up top vs. what's on the following page as the two other colours are a bit too similar in pantone</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UMHXzq8"/>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3037840" cy="466434"/>
          </a:xfrm>
          <a:prstGeom prst="rect">
            <a:avLst/>
          </a:prstGeom>
          <a:noFill/>
          <a:ln>
            <a:noFill/>
          </a:ln>
        </p:spPr>
        <p:txBody>
          <a:bodyPr spcFirstLastPara="1" wrap="square" lIns="92425" tIns="46200" rIns="92425" bIns="462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9" y="0"/>
            <a:ext cx="3037840" cy="466434"/>
          </a:xfrm>
          <a:prstGeom prst="rect">
            <a:avLst/>
          </a:prstGeom>
          <a:noFill/>
          <a:ln>
            <a:noFill/>
          </a:ln>
        </p:spPr>
        <p:txBody>
          <a:bodyPr spcFirstLastPara="1" wrap="square" lIns="92425" tIns="46200" rIns="92425" bIns="462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1" y="4473892"/>
            <a:ext cx="5608320" cy="3660458"/>
          </a:xfrm>
          <a:prstGeom prst="rect">
            <a:avLst/>
          </a:prstGeom>
          <a:noFill/>
          <a:ln>
            <a:noFill/>
          </a:ln>
        </p:spPr>
        <p:txBody>
          <a:bodyPr spcFirstLastPara="1" wrap="square" lIns="92425" tIns="46200" rIns="92425" bIns="462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8829968"/>
            <a:ext cx="3037840" cy="466433"/>
          </a:xfrm>
          <a:prstGeom prst="rect">
            <a:avLst/>
          </a:prstGeom>
          <a:noFill/>
          <a:ln>
            <a:noFill/>
          </a:ln>
        </p:spPr>
        <p:txBody>
          <a:bodyPr spcFirstLastPara="1" wrap="square" lIns="92425" tIns="46200" rIns="92425" bIns="462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9" y="8829968"/>
            <a:ext cx="3037840" cy="466433"/>
          </a:xfrm>
          <a:prstGeom prst="rect">
            <a:avLst/>
          </a:prstGeom>
          <a:noFill/>
          <a:ln>
            <a:noFill/>
          </a:ln>
        </p:spPr>
        <p:txBody>
          <a:bodyPr spcFirstLastPara="1" wrap="square" lIns="92425" tIns="46200" rIns="92425" bIns="462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1:notes"/>
          <p:cNvSpPr txBox="1">
            <a:spLocks noGrp="1"/>
          </p:cNvSpPr>
          <p:nvPr>
            <p:ph type="body" idx="1"/>
          </p:nvPr>
        </p:nvSpPr>
        <p:spPr>
          <a:xfrm>
            <a:off x="701041" y="4473892"/>
            <a:ext cx="5608320" cy="3660458"/>
          </a:xfrm>
          <a:prstGeom prst="rect">
            <a:avLst/>
          </a:prstGeom>
        </p:spPr>
        <p:txBody>
          <a:bodyPr spcFirstLastPara="1" wrap="square" lIns="92425" tIns="46200" rIns="92425" bIns="46200" anchor="t" anchorCtr="0">
            <a:noAutofit/>
          </a:bodyPr>
          <a:lstStyle/>
          <a:p>
            <a:pPr marL="0" lvl="0" indent="0" algn="l" rtl="0">
              <a:spcBef>
                <a:spcPts val="0"/>
              </a:spcBef>
              <a:spcAft>
                <a:spcPts val="0"/>
              </a:spcAft>
              <a:buNone/>
            </a:pPr>
            <a:endParaRPr/>
          </a:p>
        </p:txBody>
      </p:sp>
      <p:sp>
        <p:nvSpPr>
          <p:cNvPr id="79" name="Google Shape;79;p1: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2:notes"/>
          <p:cNvSpPr txBox="1">
            <a:spLocks noGrp="1"/>
          </p:cNvSpPr>
          <p:nvPr>
            <p:ph type="body" idx="1"/>
          </p:nvPr>
        </p:nvSpPr>
        <p:spPr>
          <a:xfrm>
            <a:off x="701041" y="4473892"/>
            <a:ext cx="5608320" cy="3660458"/>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endParaRPr/>
          </a:p>
        </p:txBody>
      </p:sp>
      <p:sp>
        <p:nvSpPr>
          <p:cNvPr id="87" name="Google Shape;87;p2:notes"/>
          <p:cNvSpPr txBox="1">
            <a:spLocks noGrp="1"/>
          </p:cNvSpPr>
          <p:nvPr>
            <p:ph type="sldNum" idx="12"/>
          </p:nvPr>
        </p:nvSpPr>
        <p:spPr>
          <a:xfrm>
            <a:off x="3970939" y="8829968"/>
            <a:ext cx="3037840" cy="466433"/>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3:notes"/>
          <p:cNvSpPr txBox="1">
            <a:spLocks noGrp="1"/>
          </p:cNvSpPr>
          <p:nvPr>
            <p:ph type="body" idx="1"/>
          </p:nvPr>
        </p:nvSpPr>
        <p:spPr>
          <a:xfrm>
            <a:off x="701041" y="4473892"/>
            <a:ext cx="5608320" cy="3660458"/>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endParaRPr/>
          </a:p>
        </p:txBody>
      </p:sp>
      <p:sp>
        <p:nvSpPr>
          <p:cNvPr id="95" name="Google Shape;95;p3:notes"/>
          <p:cNvSpPr txBox="1">
            <a:spLocks noGrp="1"/>
          </p:cNvSpPr>
          <p:nvPr>
            <p:ph type="sldNum" idx="12"/>
          </p:nvPr>
        </p:nvSpPr>
        <p:spPr>
          <a:xfrm>
            <a:off x="3970939" y="8829968"/>
            <a:ext cx="3037840" cy="466433"/>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4:notes"/>
          <p:cNvSpPr txBox="1">
            <a:spLocks noGrp="1"/>
          </p:cNvSpPr>
          <p:nvPr>
            <p:ph type="body" idx="1"/>
          </p:nvPr>
        </p:nvSpPr>
        <p:spPr>
          <a:xfrm>
            <a:off x="701041" y="4473892"/>
            <a:ext cx="5608320" cy="3660458"/>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r>
              <a:rPr lang="en-US"/>
              <a:t>Do not read off the slide – refer to speaking notes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5:notes"/>
          <p:cNvSpPr txBox="1">
            <a:spLocks noGrp="1"/>
          </p:cNvSpPr>
          <p:nvPr>
            <p:ph type="body" idx="1"/>
          </p:nvPr>
        </p:nvSpPr>
        <p:spPr>
          <a:xfrm>
            <a:off x="701041" y="4473892"/>
            <a:ext cx="5608320" cy="3660458"/>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r>
              <a:rPr lang="en-US"/>
              <a:t>Do not read off the slide – refer to speaking notes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6: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6:notes"/>
          <p:cNvSpPr txBox="1">
            <a:spLocks noGrp="1"/>
          </p:cNvSpPr>
          <p:nvPr>
            <p:ph type="body" idx="1"/>
          </p:nvPr>
        </p:nvSpPr>
        <p:spPr>
          <a:xfrm>
            <a:off x="701041" y="4473892"/>
            <a:ext cx="5608320" cy="3660458"/>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7: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p7:notes"/>
          <p:cNvSpPr txBox="1">
            <a:spLocks noGrp="1"/>
          </p:cNvSpPr>
          <p:nvPr>
            <p:ph type="body" idx="1"/>
          </p:nvPr>
        </p:nvSpPr>
        <p:spPr>
          <a:xfrm>
            <a:off x="701041" y="4473892"/>
            <a:ext cx="5608320" cy="3660458"/>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endParaRPr b="1">
              <a:solidFill>
                <a:srgbClr val="1B417F"/>
              </a:solidFill>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8:notes"/>
          <p:cNvSpPr txBox="1">
            <a:spLocks noGrp="1"/>
          </p:cNvSpPr>
          <p:nvPr>
            <p:ph type="body" idx="1"/>
          </p:nvPr>
        </p:nvSpPr>
        <p:spPr>
          <a:xfrm>
            <a:off x="701041" y="4473892"/>
            <a:ext cx="5608320" cy="3660458"/>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1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11"/>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1"/>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sp>
        <p:nvSpPr>
          <p:cNvPr id="25" name="Google Shape;25;p1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12"/>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3"/>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3"/>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4"/>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4"/>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5"/>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5"/>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5"/>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5"/>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5"/>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7"/>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7"/>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7"/>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8"/>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8"/>
          <p:cNvSpPr>
            <a:spLocks noGrp="1"/>
          </p:cNvSpPr>
          <p:nvPr>
            <p:ph type="pic" idx="2"/>
          </p:nvPr>
        </p:nvSpPr>
        <p:spPr>
          <a:xfrm>
            <a:off x="3887391" y="987426"/>
            <a:ext cx="4629150" cy="4873625"/>
          </a:xfrm>
          <a:prstGeom prst="rect">
            <a:avLst/>
          </a:prstGeom>
          <a:noFill/>
          <a:ln>
            <a:noFill/>
          </a:ln>
        </p:spPr>
      </p:sp>
      <p:sp>
        <p:nvSpPr>
          <p:cNvPr id="64" name="Google Shape;64;p18"/>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9"/>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1"/>
        <p:cNvGrpSpPr/>
        <p:nvPr/>
      </p:nvGrpSpPr>
      <p:grpSpPr>
        <a:xfrm>
          <a:off x="0" y="0"/>
          <a:ext cx="0" cy="0"/>
          <a:chOff x="0" y="0"/>
          <a:chExt cx="0" cy="0"/>
        </a:xfrm>
      </p:grpSpPr>
      <p:sp>
        <p:nvSpPr>
          <p:cNvPr id="72" name="Google Shape;72;p20"/>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20"/>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2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9"/>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5" name="Google Shape;15;p9"/>
          <p:cNvSpPr/>
          <p:nvPr/>
        </p:nvSpPr>
        <p:spPr>
          <a:xfrm>
            <a:off x="-14287" y="6176964"/>
            <a:ext cx="9192358" cy="681037"/>
          </a:xfrm>
          <a:prstGeom prst="rect">
            <a:avLst/>
          </a:prstGeom>
          <a:solidFill>
            <a:srgbClr val="1B417F"/>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6" name="Google Shape;16;p9"/>
          <p:cNvPicPr preferRelativeResize="0"/>
          <p:nvPr/>
        </p:nvPicPr>
        <p:blipFill rotWithShape="1">
          <a:blip r:embed="rId13">
            <a:alphaModFix/>
          </a:blip>
          <a:srcRect/>
          <a:stretch/>
        </p:blipFill>
        <p:spPr>
          <a:xfrm>
            <a:off x="6027663" y="6310827"/>
            <a:ext cx="2710896" cy="38677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alzbc.org/walk"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support.alzheimer.ca/site/SPageServer/?NONCE_TOKEN=8AFEC5CE1EB0C283B6E77D46BA10B17A&amp;pagename=wfa15_prov_britishcolumbia"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pic>
        <p:nvPicPr>
          <p:cNvPr id="81" name="Google Shape;81;p1" descr="A picture containing outdoor, person&#10;&#10;Description automatically generated"/>
          <p:cNvPicPr preferRelativeResize="0"/>
          <p:nvPr/>
        </p:nvPicPr>
        <p:blipFill rotWithShape="1">
          <a:blip r:embed="rId3">
            <a:alphaModFix/>
          </a:blip>
          <a:srcRect r="39600"/>
          <a:stretch/>
        </p:blipFill>
        <p:spPr>
          <a:xfrm>
            <a:off x="0" y="0"/>
            <a:ext cx="5522976" cy="6181344"/>
          </a:xfrm>
          <a:prstGeom prst="rect">
            <a:avLst/>
          </a:prstGeom>
          <a:noFill/>
          <a:ln>
            <a:noFill/>
          </a:ln>
        </p:spPr>
      </p:pic>
      <p:pic>
        <p:nvPicPr>
          <p:cNvPr id="82" name="Google Shape;82;p1" descr="Logo, company name&#10;&#10;Description automatically generated"/>
          <p:cNvPicPr preferRelativeResize="0"/>
          <p:nvPr/>
        </p:nvPicPr>
        <p:blipFill rotWithShape="1">
          <a:blip r:embed="rId4">
            <a:alphaModFix/>
          </a:blip>
          <a:srcRect/>
          <a:stretch/>
        </p:blipFill>
        <p:spPr>
          <a:xfrm>
            <a:off x="5522976" y="0"/>
            <a:ext cx="3621024" cy="3190523"/>
          </a:xfrm>
          <a:prstGeom prst="rect">
            <a:avLst/>
          </a:prstGeom>
          <a:noFill/>
          <a:ln>
            <a:noFill/>
          </a:ln>
        </p:spPr>
      </p:pic>
      <p:sp>
        <p:nvSpPr>
          <p:cNvPr id="83" name="Google Shape;83;p1"/>
          <p:cNvSpPr txBox="1"/>
          <p:nvPr/>
        </p:nvSpPr>
        <p:spPr>
          <a:xfrm>
            <a:off x="5522976" y="3721608"/>
            <a:ext cx="3621024"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000" b="1" i="0" u="none" strike="noStrike" cap="none">
                <a:solidFill>
                  <a:srgbClr val="002663"/>
                </a:solidFill>
                <a:latin typeface="Calibri"/>
                <a:ea typeface="Calibri"/>
                <a:cs typeface="Calibri"/>
                <a:sym typeface="Calibri"/>
              </a:rPr>
              <a:t>2022 </a:t>
            </a:r>
            <a:endParaRPr/>
          </a:p>
          <a:p>
            <a:pPr marL="0" marR="0" lvl="0" indent="0" algn="ctr" rtl="0">
              <a:spcBef>
                <a:spcPts val="0"/>
              </a:spcBef>
              <a:spcAft>
                <a:spcPts val="0"/>
              </a:spcAft>
              <a:buNone/>
            </a:pPr>
            <a:r>
              <a:rPr lang="en-US" sz="3000" b="1" i="0" u="none" strike="noStrike" cap="none">
                <a:solidFill>
                  <a:srgbClr val="002663"/>
                </a:solidFill>
                <a:latin typeface="Calibri"/>
                <a:ea typeface="Calibri"/>
                <a:cs typeface="Calibri"/>
                <a:sym typeface="Calibri"/>
              </a:rPr>
              <a:t>Regional </a:t>
            </a:r>
            <a:endParaRPr/>
          </a:p>
          <a:p>
            <a:pPr marL="0" marR="0" lvl="0" indent="0" algn="ctr" rtl="0">
              <a:spcBef>
                <a:spcPts val="0"/>
              </a:spcBef>
              <a:spcAft>
                <a:spcPts val="0"/>
              </a:spcAft>
              <a:buNone/>
            </a:pPr>
            <a:r>
              <a:rPr lang="en-US" sz="3000" b="1" i="0" u="none" strike="noStrike" cap="none">
                <a:solidFill>
                  <a:srgbClr val="002663"/>
                </a:solidFill>
                <a:latin typeface="Calibri"/>
                <a:ea typeface="Calibri"/>
                <a:cs typeface="Calibri"/>
                <a:sym typeface="Calibri"/>
              </a:rPr>
              <a:t>Sponsorship Package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2"/>
          <p:cNvSpPr/>
          <p:nvPr/>
        </p:nvSpPr>
        <p:spPr>
          <a:xfrm>
            <a:off x="0" y="0"/>
            <a:ext cx="9144000" cy="964642"/>
          </a:xfrm>
          <a:prstGeom prst="rect">
            <a:avLst/>
          </a:prstGeom>
          <a:solidFill>
            <a:srgbClr val="A0CFEB"/>
          </a:solidFill>
          <a:ln>
            <a:noFill/>
          </a:ln>
        </p:spPr>
        <p:txBody>
          <a:bodyPr spcFirstLastPara="1" wrap="square" lIns="274300" tIns="45700" rIns="274300" bIns="45700" anchor="ctr" anchorCtr="0">
            <a:noAutofit/>
          </a:bodyPr>
          <a:lstStyle/>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2000">
              <a:solidFill>
                <a:srgbClr val="FFFFFF"/>
              </a:solidFill>
              <a:latin typeface="Calibri"/>
              <a:ea typeface="Calibri"/>
              <a:cs typeface="Calibri"/>
              <a:sym typeface="Calibri"/>
            </a:endParaRPr>
          </a:p>
          <a:p>
            <a:pPr marL="0" marR="0" lvl="0" indent="0" algn="l" rtl="0">
              <a:spcBef>
                <a:spcPts val="0"/>
              </a:spcBef>
              <a:spcAft>
                <a:spcPts val="0"/>
              </a:spcAft>
              <a:buNone/>
            </a:pPr>
            <a:endParaRPr sz="2000">
              <a:solidFill>
                <a:srgbClr val="FFFFFF"/>
              </a:solidFill>
              <a:latin typeface="Calibri"/>
              <a:ea typeface="Calibri"/>
              <a:cs typeface="Calibri"/>
              <a:sym typeface="Calibri"/>
            </a:endParaRPr>
          </a:p>
          <a:p>
            <a:pPr marL="0" marR="0" lvl="0" indent="0" algn="l" rtl="0">
              <a:spcBef>
                <a:spcPts val="0"/>
              </a:spcBef>
              <a:spcAft>
                <a:spcPts val="0"/>
              </a:spcAft>
              <a:buNone/>
            </a:pPr>
            <a:endParaRPr sz="2000">
              <a:solidFill>
                <a:srgbClr val="FFFFFF"/>
              </a:solidFill>
              <a:latin typeface="Calibri"/>
              <a:ea typeface="Calibri"/>
              <a:cs typeface="Calibri"/>
              <a:sym typeface="Calibri"/>
            </a:endParaRPr>
          </a:p>
        </p:txBody>
      </p:sp>
      <p:sp>
        <p:nvSpPr>
          <p:cNvPr id="90" name="Google Shape;90;p2"/>
          <p:cNvSpPr/>
          <p:nvPr/>
        </p:nvSpPr>
        <p:spPr>
          <a:xfrm>
            <a:off x="291140" y="1216337"/>
            <a:ext cx="8561717" cy="506292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000">
                <a:solidFill>
                  <a:srgbClr val="002663"/>
                </a:solidFill>
                <a:latin typeface="Calibri"/>
                <a:ea typeface="Calibri"/>
                <a:cs typeface="Calibri"/>
                <a:sym typeface="Calibri"/>
              </a:rPr>
              <a:t>Approximately</a:t>
            </a:r>
            <a:r>
              <a:rPr lang="en-US" sz="2000">
                <a:solidFill>
                  <a:srgbClr val="1B417F"/>
                </a:solidFill>
                <a:latin typeface="Calibri"/>
                <a:ea typeface="Calibri"/>
                <a:cs typeface="Calibri"/>
                <a:sym typeface="Calibri"/>
              </a:rPr>
              <a:t> </a:t>
            </a:r>
            <a:r>
              <a:rPr lang="en-US" sz="2000" b="1">
                <a:solidFill>
                  <a:srgbClr val="002663"/>
                </a:solidFill>
                <a:latin typeface="Calibri"/>
                <a:ea typeface="Calibri"/>
                <a:cs typeface="Calibri"/>
                <a:sym typeface="Calibri"/>
              </a:rPr>
              <a:t>70,000 people </a:t>
            </a:r>
            <a:r>
              <a:rPr lang="en-US" sz="2000">
                <a:solidFill>
                  <a:srgbClr val="002663"/>
                </a:solidFill>
                <a:latin typeface="Calibri"/>
                <a:ea typeface="Calibri"/>
                <a:cs typeface="Calibri"/>
                <a:sym typeface="Calibri"/>
              </a:rPr>
              <a:t>in B.C. are affected by Alzheimer’s disease or other dementias and this number is expected to </a:t>
            </a:r>
            <a:endParaRPr/>
          </a:p>
          <a:p>
            <a:pPr marL="0" marR="0" lvl="0" indent="0" algn="ctr" rtl="0">
              <a:spcBef>
                <a:spcPts val="0"/>
              </a:spcBef>
              <a:spcAft>
                <a:spcPts val="0"/>
              </a:spcAft>
              <a:buNone/>
            </a:pPr>
            <a:r>
              <a:rPr lang="en-US" sz="2000" b="1">
                <a:solidFill>
                  <a:srgbClr val="002663"/>
                </a:solidFill>
                <a:latin typeface="Calibri"/>
                <a:ea typeface="Calibri"/>
                <a:cs typeface="Calibri"/>
                <a:sym typeface="Calibri"/>
              </a:rPr>
              <a:t>double by 2034</a:t>
            </a:r>
            <a:r>
              <a:rPr lang="en-US" sz="2000">
                <a:solidFill>
                  <a:srgbClr val="002663"/>
                </a:solidFill>
                <a:latin typeface="Calibri"/>
                <a:ea typeface="Calibri"/>
                <a:cs typeface="Calibri"/>
                <a:sym typeface="Calibri"/>
              </a:rPr>
              <a:t>.</a:t>
            </a:r>
            <a:endParaRPr/>
          </a:p>
          <a:p>
            <a:pPr marL="0" marR="0" lvl="0" indent="0" algn="ctr" rtl="0">
              <a:spcBef>
                <a:spcPts val="0"/>
              </a:spcBef>
              <a:spcAft>
                <a:spcPts val="0"/>
              </a:spcAft>
              <a:buNone/>
            </a:pPr>
            <a:endParaRPr sz="2000">
              <a:solidFill>
                <a:srgbClr val="002663"/>
              </a:solidFill>
              <a:latin typeface="Calibri"/>
              <a:ea typeface="Calibri"/>
              <a:cs typeface="Calibri"/>
              <a:sym typeface="Calibri"/>
            </a:endParaRPr>
          </a:p>
          <a:p>
            <a:pPr marL="0" marR="0" lvl="0" indent="0" algn="ctr" rtl="0">
              <a:spcBef>
                <a:spcPts val="0"/>
              </a:spcBef>
              <a:spcAft>
                <a:spcPts val="0"/>
              </a:spcAft>
              <a:buNone/>
            </a:pPr>
            <a:r>
              <a:rPr lang="en-US" sz="2000">
                <a:solidFill>
                  <a:srgbClr val="002663"/>
                </a:solidFill>
                <a:latin typeface="Calibri"/>
                <a:ea typeface="Calibri"/>
                <a:cs typeface="Calibri"/>
                <a:sym typeface="Calibri"/>
              </a:rPr>
              <a:t>The Alzheimer Society of B.C. is the </a:t>
            </a:r>
            <a:r>
              <a:rPr lang="en-US" sz="2000" b="1">
                <a:solidFill>
                  <a:srgbClr val="002663"/>
                </a:solidFill>
                <a:latin typeface="Calibri"/>
                <a:ea typeface="Calibri"/>
                <a:cs typeface="Calibri"/>
                <a:sym typeface="Calibri"/>
              </a:rPr>
              <a:t>only provincial charity </a:t>
            </a:r>
            <a:r>
              <a:rPr lang="en-US" sz="2000">
                <a:solidFill>
                  <a:srgbClr val="002663"/>
                </a:solidFill>
                <a:latin typeface="Calibri"/>
                <a:ea typeface="Calibri"/>
                <a:cs typeface="Calibri"/>
                <a:sym typeface="Calibri"/>
              </a:rPr>
              <a:t>dedicated to supporting people affected by dementia to live their best lives. </a:t>
            </a:r>
            <a:endParaRPr/>
          </a:p>
          <a:p>
            <a:pPr marL="0" marR="0" lvl="0" indent="0" algn="ctr" rtl="0">
              <a:spcBef>
                <a:spcPts val="0"/>
              </a:spcBef>
              <a:spcAft>
                <a:spcPts val="0"/>
              </a:spcAft>
              <a:buNone/>
            </a:pPr>
            <a:endParaRPr sz="2000">
              <a:solidFill>
                <a:srgbClr val="002663"/>
              </a:solidFill>
              <a:latin typeface="Calibri"/>
              <a:ea typeface="Calibri"/>
              <a:cs typeface="Calibri"/>
              <a:sym typeface="Calibri"/>
            </a:endParaRPr>
          </a:p>
          <a:p>
            <a:pPr marL="0" marR="0" lvl="0" indent="0" algn="ctr" rtl="0">
              <a:spcBef>
                <a:spcPts val="0"/>
              </a:spcBef>
              <a:spcAft>
                <a:spcPts val="0"/>
              </a:spcAft>
              <a:buNone/>
            </a:pPr>
            <a:r>
              <a:rPr lang="en-US" sz="2000">
                <a:solidFill>
                  <a:srgbClr val="002663"/>
                </a:solidFill>
                <a:latin typeface="Calibri"/>
                <a:ea typeface="Calibri"/>
                <a:cs typeface="Calibri"/>
                <a:sym typeface="Calibri"/>
              </a:rPr>
              <a:t>Our vision is a </a:t>
            </a:r>
            <a:r>
              <a:rPr lang="en-US" sz="2000" b="1">
                <a:solidFill>
                  <a:srgbClr val="002663"/>
                </a:solidFill>
                <a:latin typeface="Calibri"/>
                <a:ea typeface="Calibri"/>
                <a:cs typeface="Calibri"/>
                <a:sym typeface="Calibri"/>
              </a:rPr>
              <a:t>world without dementia</a:t>
            </a:r>
            <a:r>
              <a:rPr lang="en-US" sz="2000">
                <a:solidFill>
                  <a:srgbClr val="002663"/>
                </a:solidFill>
                <a:latin typeface="Calibri"/>
                <a:ea typeface="Calibri"/>
                <a:cs typeface="Calibri"/>
                <a:sym typeface="Calibri"/>
              </a:rPr>
              <a:t>, and that world begins with a more dementia-friendly society, where people affected by dementia are acknowledged, supported and included. </a:t>
            </a:r>
            <a:endParaRPr/>
          </a:p>
          <a:p>
            <a:pPr marL="0" marR="0" lvl="0" indent="0" algn="ctr" rtl="0">
              <a:spcBef>
                <a:spcPts val="0"/>
              </a:spcBef>
              <a:spcAft>
                <a:spcPts val="0"/>
              </a:spcAft>
              <a:buNone/>
            </a:pPr>
            <a:endParaRPr sz="2000">
              <a:solidFill>
                <a:srgbClr val="002663"/>
              </a:solidFill>
              <a:latin typeface="Calibri"/>
              <a:ea typeface="Calibri"/>
              <a:cs typeface="Calibri"/>
              <a:sym typeface="Calibri"/>
            </a:endParaRPr>
          </a:p>
          <a:p>
            <a:pPr marL="0" marR="0" lvl="0" indent="0" algn="ctr" rtl="0">
              <a:spcBef>
                <a:spcPts val="0"/>
              </a:spcBef>
              <a:spcAft>
                <a:spcPts val="0"/>
              </a:spcAft>
              <a:buNone/>
            </a:pPr>
            <a:r>
              <a:rPr lang="en-US" sz="2000">
                <a:solidFill>
                  <a:srgbClr val="002663"/>
                </a:solidFill>
                <a:latin typeface="Calibri"/>
                <a:ea typeface="Calibri"/>
                <a:cs typeface="Calibri"/>
                <a:sym typeface="Calibri"/>
              </a:rPr>
              <a:t>To achieve this, the Alzheimer Society of B.C. not only offers support programs and provides education, but we also advocate for change and support research into the disease to </a:t>
            </a:r>
            <a:r>
              <a:rPr lang="en-US" sz="2000" b="1">
                <a:solidFill>
                  <a:srgbClr val="002663"/>
                </a:solidFill>
                <a:latin typeface="Calibri"/>
                <a:ea typeface="Calibri"/>
                <a:cs typeface="Calibri"/>
                <a:sym typeface="Calibri"/>
              </a:rPr>
              <a:t>ensure that people affected by dementia are not alone</a:t>
            </a:r>
            <a:r>
              <a:rPr lang="en-US" sz="2000">
                <a:solidFill>
                  <a:srgbClr val="002663"/>
                </a:solidFill>
                <a:latin typeface="Calibri"/>
                <a:ea typeface="Calibri"/>
                <a:cs typeface="Calibri"/>
                <a:sym typeface="Calibri"/>
              </a:rPr>
              <a:t>.</a:t>
            </a:r>
            <a:endParaRPr/>
          </a:p>
          <a:p>
            <a:pPr marL="0" marR="0" lvl="0" indent="0" algn="ctr" rtl="0">
              <a:spcBef>
                <a:spcPts val="0"/>
              </a:spcBef>
              <a:spcAft>
                <a:spcPts val="0"/>
              </a:spcAft>
              <a:buNone/>
            </a:pPr>
            <a:endParaRPr sz="2000">
              <a:solidFill>
                <a:srgbClr val="1B417F"/>
              </a:solidFill>
              <a:latin typeface="Calibri"/>
              <a:ea typeface="Calibri"/>
              <a:cs typeface="Calibri"/>
              <a:sym typeface="Calibri"/>
            </a:endParaRPr>
          </a:p>
          <a:p>
            <a:pPr marL="0" marR="0" lvl="0" indent="0" algn="l" rtl="0">
              <a:spcBef>
                <a:spcPts val="0"/>
              </a:spcBef>
              <a:spcAft>
                <a:spcPts val="0"/>
              </a:spcAft>
              <a:buNone/>
            </a:pPr>
            <a:endParaRPr sz="2300">
              <a:solidFill>
                <a:srgbClr val="1B417F"/>
              </a:solidFill>
              <a:latin typeface="Calibri"/>
              <a:ea typeface="Calibri"/>
              <a:cs typeface="Calibri"/>
              <a:sym typeface="Calibri"/>
            </a:endParaRPr>
          </a:p>
        </p:txBody>
      </p:sp>
      <p:sp>
        <p:nvSpPr>
          <p:cNvPr id="91" name="Google Shape;91;p2"/>
          <p:cNvSpPr txBox="1"/>
          <p:nvPr/>
        </p:nvSpPr>
        <p:spPr>
          <a:xfrm>
            <a:off x="1137053" y="251695"/>
            <a:ext cx="6869893"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1B417F"/>
                </a:solidFill>
                <a:latin typeface="Calibri"/>
                <a:ea typeface="Calibri"/>
                <a:cs typeface="Calibri"/>
                <a:sym typeface="Calibri"/>
              </a:rPr>
              <a:t>Alzheimer Society of B.C.</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3"/>
          <p:cNvSpPr txBox="1"/>
          <p:nvPr/>
        </p:nvSpPr>
        <p:spPr>
          <a:xfrm>
            <a:off x="1440005" y="2177063"/>
            <a:ext cx="7414184"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1B417F"/>
                </a:solidFill>
                <a:latin typeface="Calibri"/>
                <a:ea typeface="Calibri"/>
                <a:cs typeface="Calibri"/>
                <a:sym typeface="Calibri"/>
              </a:rPr>
              <a:t>Family members and caregivers spend an average of 26 hours per week supporting a person with dementia.</a:t>
            </a:r>
            <a:endParaRPr/>
          </a:p>
        </p:txBody>
      </p:sp>
      <p:sp>
        <p:nvSpPr>
          <p:cNvPr id="98" name="Google Shape;98;p3"/>
          <p:cNvSpPr txBox="1"/>
          <p:nvPr/>
        </p:nvSpPr>
        <p:spPr>
          <a:xfrm>
            <a:off x="1472893" y="5287180"/>
            <a:ext cx="7140727"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1B417F"/>
                </a:solidFill>
                <a:latin typeface="Calibri"/>
                <a:ea typeface="Calibri"/>
                <a:cs typeface="Calibri"/>
                <a:sym typeface="Calibri"/>
              </a:rPr>
              <a:t>This support allows us to serve families, caregivers, and those affected by dementia in over 91 communities across B.C.  </a:t>
            </a:r>
            <a:endParaRPr/>
          </a:p>
        </p:txBody>
      </p:sp>
      <p:sp>
        <p:nvSpPr>
          <p:cNvPr id="99" name="Google Shape;99;p3"/>
          <p:cNvSpPr txBox="1"/>
          <p:nvPr/>
        </p:nvSpPr>
        <p:spPr>
          <a:xfrm>
            <a:off x="1440005" y="1195543"/>
            <a:ext cx="7050090"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1B417F"/>
                </a:solidFill>
                <a:latin typeface="Calibri"/>
                <a:ea typeface="Calibri"/>
                <a:cs typeface="Calibri"/>
                <a:sym typeface="Calibri"/>
              </a:rPr>
              <a:t>One in five Canadians have experience caring for someone living with dementia.</a:t>
            </a:r>
            <a:endParaRPr sz="2000">
              <a:solidFill>
                <a:srgbClr val="1B417F"/>
              </a:solidFill>
              <a:latin typeface="Calibri"/>
              <a:ea typeface="Calibri"/>
              <a:cs typeface="Calibri"/>
              <a:sym typeface="Calibri"/>
            </a:endParaRPr>
          </a:p>
        </p:txBody>
      </p:sp>
      <p:sp>
        <p:nvSpPr>
          <p:cNvPr id="100" name="Google Shape;100;p3"/>
          <p:cNvSpPr txBox="1"/>
          <p:nvPr/>
        </p:nvSpPr>
        <p:spPr>
          <a:xfrm>
            <a:off x="1440005" y="3227681"/>
            <a:ext cx="7050090" cy="707886"/>
          </a:xfrm>
          <a:prstGeom prst="rect">
            <a:avLst/>
          </a:prstGeom>
          <a:noFill/>
          <a:ln>
            <a:noFill/>
          </a:ln>
        </p:spPr>
        <p:txBody>
          <a:bodyPr spcFirstLastPara="1" wrap="square" lIns="91425" tIns="45700" rIns="91425" bIns="45700" anchor="t" anchorCtr="0">
            <a:spAutoFit/>
          </a:bodyPr>
          <a:lstStyle/>
          <a:p>
            <a:pPr marL="0" marR="0" lvl="1" indent="0" algn="l" rtl="0">
              <a:spcBef>
                <a:spcPts val="0"/>
              </a:spcBef>
              <a:spcAft>
                <a:spcPts val="0"/>
              </a:spcAft>
              <a:buNone/>
            </a:pPr>
            <a:r>
              <a:rPr lang="en-US" sz="2000" b="0" i="0" u="none" strike="noStrike" cap="none">
                <a:solidFill>
                  <a:srgbClr val="1B417F"/>
                </a:solidFill>
                <a:latin typeface="Calibri"/>
                <a:ea typeface="Calibri"/>
                <a:cs typeface="Calibri"/>
                <a:sym typeface="Calibri"/>
              </a:rPr>
              <a:t>Canadians spend $10.4 billion a year to care for people living with dementia.</a:t>
            </a:r>
            <a:endParaRPr/>
          </a:p>
        </p:txBody>
      </p:sp>
      <p:sp>
        <p:nvSpPr>
          <p:cNvPr id="101" name="Google Shape;101;p3"/>
          <p:cNvSpPr/>
          <p:nvPr/>
        </p:nvSpPr>
        <p:spPr>
          <a:xfrm>
            <a:off x="0" y="-39882"/>
            <a:ext cx="9144000" cy="866909"/>
          </a:xfrm>
          <a:prstGeom prst="rect">
            <a:avLst/>
          </a:prstGeom>
          <a:solidFill>
            <a:srgbClr val="A0CFEB"/>
          </a:solidFill>
          <a:ln>
            <a:noFill/>
          </a:ln>
        </p:spPr>
        <p:txBody>
          <a:bodyPr spcFirstLastPara="1" wrap="square" lIns="274300" tIns="45700" rIns="274300" bIns="45700" anchor="ctr" anchorCtr="0">
            <a:noAutofit/>
          </a:bodyPr>
          <a:lstStyle/>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p:txBody>
      </p:sp>
      <p:sp>
        <p:nvSpPr>
          <p:cNvPr id="102" name="Google Shape;102;p3"/>
          <p:cNvSpPr txBox="1"/>
          <p:nvPr/>
        </p:nvSpPr>
        <p:spPr>
          <a:xfrm>
            <a:off x="1157198" y="162739"/>
            <a:ext cx="6869893"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1B417F"/>
                </a:solidFill>
                <a:latin typeface="Calibri"/>
                <a:ea typeface="Calibri"/>
                <a:cs typeface="Calibri"/>
                <a:sym typeface="Calibri"/>
              </a:rPr>
              <a:t>Did you know…</a:t>
            </a:r>
            <a:endParaRPr/>
          </a:p>
        </p:txBody>
      </p:sp>
      <p:sp>
        <p:nvSpPr>
          <p:cNvPr id="103" name="Google Shape;103;p3"/>
          <p:cNvSpPr txBox="1"/>
          <p:nvPr/>
        </p:nvSpPr>
        <p:spPr>
          <a:xfrm>
            <a:off x="1472893" y="4319261"/>
            <a:ext cx="7050090" cy="707886"/>
          </a:xfrm>
          <a:prstGeom prst="rect">
            <a:avLst/>
          </a:prstGeom>
          <a:noFill/>
          <a:ln>
            <a:noFill/>
          </a:ln>
        </p:spPr>
        <p:txBody>
          <a:bodyPr spcFirstLastPara="1" wrap="square" lIns="91425" tIns="45700" rIns="91425" bIns="45700" anchor="t" anchorCtr="0">
            <a:spAutoFit/>
          </a:bodyPr>
          <a:lstStyle/>
          <a:p>
            <a:pPr marL="0" marR="0" lvl="1" indent="0" algn="l" rtl="0">
              <a:spcBef>
                <a:spcPts val="0"/>
              </a:spcBef>
              <a:spcAft>
                <a:spcPts val="0"/>
              </a:spcAft>
              <a:buNone/>
            </a:pPr>
            <a:r>
              <a:rPr lang="en-US" sz="2000" b="1" i="0" u="none" strike="noStrike" cap="none">
                <a:solidFill>
                  <a:srgbClr val="1B417F"/>
                </a:solidFill>
                <a:latin typeface="Calibri"/>
                <a:ea typeface="Calibri"/>
                <a:cs typeface="Calibri"/>
                <a:sym typeface="Calibri"/>
              </a:rPr>
              <a:t>70 per cent of the Alzheimer Society of B.C.’s funding comes from generous community support.</a:t>
            </a:r>
            <a:endParaRPr/>
          </a:p>
        </p:txBody>
      </p:sp>
      <p:pic>
        <p:nvPicPr>
          <p:cNvPr id="104" name="Google Shape;104;p3" descr="Hourglass Finished with solid fill"/>
          <p:cNvPicPr preferRelativeResize="0"/>
          <p:nvPr/>
        </p:nvPicPr>
        <p:blipFill rotWithShape="1">
          <a:blip r:embed="rId3">
            <a:alphaModFix/>
          </a:blip>
          <a:srcRect/>
          <a:stretch/>
        </p:blipFill>
        <p:spPr>
          <a:xfrm>
            <a:off x="347440" y="2106918"/>
            <a:ext cx="876438" cy="876438"/>
          </a:xfrm>
          <a:prstGeom prst="rect">
            <a:avLst/>
          </a:prstGeom>
          <a:noFill/>
          <a:ln>
            <a:noFill/>
          </a:ln>
        </p:spPr>
      </p:pic>
      <p:pic>
        <p:nvPicPr>
          <p:cNvPr id="105" name="Google Shape;105;p3" descr="Care with solid fill"/>
          <p:cNvPicPr preferRelativeResize="0"/>
          <p:nvPr/>
        </p:nvPicPr>
        <p:blipFill rotWithShape="1">
          <a:blip r:embed="rId4">
            <a:alphaModFix/>
          </a:blip>
          <a:srcRect/>
          <a:stretch/>
        </p:blipFill>
        <p:spPr>
          <a:xfrm>
            <a:off x="325526" y="1091857"/>
            <a:ext cx="914400" cy="914400"/>
          </a:xfrm>
          <a:prstGeom prst="rect">
            <a:avLst/>
          </a:prstGeom>
          <a:noFill/>
          <a:ln>
            <a:noFill/>
          </a:ln>
        </p:spPr>
      </p:pic>
      <p:pic>
        <p:nvPicPr>
          <p:cNvPr id="106" name="Google Shape;106;p3" descr="Users with solid fill"/>
          <p:cNvPicPr preferRelativeResize="0"/>
          <p:nvPr/>
        </p:nvPicPr>
        <p:blipFill rotWithShape="1">
          <a:blip r:embed="rId5">
            <a:alphaModFix/>
          </a:blip>
          <a:srcRect/>
          <a:stretch/>
        </p:blipFill>
        <p:spPr>
          <a:xfrm>
            <a:off x="260282" y="4131029"/>
            <a:ext cx="1044888" cy="1044888"/>
          </a:xfrm>
          <a:prstGeom prst="rect">
            <a:avLst/>
          </a:prstGeom>
          <a:noFill/>
          <a:ln>
            <a:noFill/>
          </a:ln>
        </p:spPr>
      </p:pic>
      <p:pic>
        <p:nvPicPr>
          <p:cNvPr id="107" name="Google Shape;107;p3" descr="Dollar with solid fill"/>
          <p:cNvPicPr preferRelativeResize="0"/>
          <p:nvPr/>
        </p:nvPicPr>
        <p:blipFill rotWithShape="1">
          <a:blip r:embed="rId6">
            <a:alphaModFix/>
          </a:blip>
          <a:srcRect/>
          <a:stretch/>
        </p:blipFill>
        <p:spPr>
          <a:xfrm>
            <a:off x="325526" y="3124424"/>
            <a:ext cx="914400" cy="914400"/>
          </a:xfrm>
          <a:prstGeom prst="rect">
            <a:avLst/>
          </a:prstGeom>
          <a:noFill/>
          <a:ln>
            <a:noFill/>
          </a:ln>
        </p:spPr>
      </p:pic>
      <p:pic>
        <p:nvPicPr>
          <p:cNvPr id="108" name="Google Shape;108;p3" descr="Marker with solid fill"/>
          <p:cNvPicPr preferRelativeResize="0"/>
          <p:nvPr/>
        </p:nvPicPr>
        <p:blipFill rotWithShape="1">
          <a:blip r:embed="rId7">
            <a:alphaModFix/>
          </a:blip>
          <a:srcRect/>
          <a:stretch/>
        </p:blipFill>
        <p:spPr>
          <a:xfrm>
            <a:off x="325526" y="5183923"/>
            <a:ext cx="914400" cy="914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4"/>
          <p:cNvSpPr/>
          <p:nvPr/>
        </p:nvSpPr>
        <p:spPr>
          <a:xfrm>
            <a:off x="0" y="0"/>
            <a:ext cx="9144000" cy="964642"/>
          </a:xfrm>
          <a:prstGeom prst="rect">
            <a:avLst/>
          </a:prstGeom>
          <a:solidFill>
            <a:srgbClr val="A0CFEB"/>
          </a:solidFill>
          <a:ln>
            <a:noFill/>
          </a:ln>
        </p:spPr>
        <p:txBody>
          <a:bodyPr spcFirstLastPara="1" wrap="square" lIns="274300" tIns="45700" rIns="274300" bIns="45700" anchor="ctr" anchorCtr="0">
            <a:noAutofit/>
          </a:bodyPr>
          <a:lstStyle/>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p:txBody>
      </p:sp>
      <p:sp>
        <p:nvSpPr>
          <p:cNvPr id="114" name="Google Shape;114;p4"/>
          <p:cNvSpPr/>
          <p:nvPr/>
        </p:nvSpPr>
        <p:spPr>
          <a:xfrm>
            <a:off x="131028" y="1073941"/>
            <a:ext cx="5888033" cy="49398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750">
                <a:solidFill>
                  <a:srgbClr val="1B417F"/>
                </a:solidFill>
                <a:latin typeface="Calibri"/>
                <a:ea typeface="Calibri"/>
                <a:cs typeface="Calibri"/>
                <a:sym typeface="Calibri"/>
              </a:rPr>
              <a:t>The </a:t>
            </a:r>
            <a:r>
              <a:rPr lang="en-US" sz="1750" i="1">
                <a:solidFill>
                  <a:srgbClr val="1B417F"/>
                </a:solidFill>
                <a:latin typeface="Calibri"/>
                <a:ea typeface="Calibri"/>
                <a:cs typeface="Calibri"/>
                <a:sym typeface="Calibri"/>
              </a:rPr>
              <a:t>IG Wealth Management Walk for Alzheimer’s</a:t>
            </a:r>
            <a:r>
              <a:rPr lang="en-US" sz="1750">
                <a:solidFill>
                  <a:srgbClr val="1B417F"/>
                </a:solidFill>
                <a:latin typeface="Calibri"/>
                <a:ea typeface="Calibri"/>
                <a:cs typeface="Calibri"/>
                <a:sym typeface="Calibri"/>
              </a:rPr>
              <a:t> is the Alzheimer Society of B.C.’s flagship fundraising event in support of people affected by dementia. </a:t>
            </a:r>
            <a:endParaRPr/>
          </a:p>
          <a:p>
            <a:pPr marL="0" marR="0" lvl="0" indent="0" algn="l" rtl="0">
              <a:spcBef>
                <a:spcPts val="0"/>
              </a:spcBef>
              <a:spcAft>
                <a:spcPts val="0"/>
              </a:spcAft>
              <a:buNone/>
            </a:pPr>
            <a:endParaRPr sz="1750">
              <a:solidFill>
                <a:srgbClr val="1B417F"/>
              </a:solidFill>
              <a:latin typeface="Calibri"/>
              <a:ea typeface="Calibri"/>
              <a:cs typeface="Calibri"/>
              <a:sym typeface="Calibri"/>
            </a:endParaRPr>
          </a:p>
          <a:p>
            <a:pPr marL="0" marR="0" lvl="0" indent="0" algn="l" rtl="0">
              <a:spcBef>
                <a:spcPts val="0"/>
              </a:spcBef>
              <a:spcAft>
                <a:spcPts val="0"/>
              </a:spcAft>
              <a:buNone/>
            </a:pPr>
            <a:r>
              <a:rPr lang="en-US" sz="1750">
                <a:solidFill>
                  <a:srgbClr val="1B417F"/>
                </a:solidFill>
                <a:latin typeface="Calibri"/>
                <a:ea typeface="Calibri"/>
                <a:cs typeface="Calibri"/>
                <a:sym typeface="Calibri"/>
              </a:rPr>
              <a:t>For the past two years, we adapted to the rapid changes in our communities and moved the event online. The national event this past May saw approximately ten thousand Canadians show their support for people affected by dementia, and raised over $800,000 in B.C.</a:t>
            </a:r>
            <a:endParaRPr/>
          </a:p>
          <a:p>
            <a:pPr marL="0" marR="0" lvl="0" indent="0" algn="l" rtl="0">
              <a:spcBef>
                <a:spcPts val="0"/>
              </a:spcBef>
              <a:spcAft>
                <a:spcPts val="0"/>
              </a:spcAft>
              <a:buNone/>
            </a:pPr>
            <a:endParaRPr sz="1750">
              <a:solidFill>
                <a:srgbClr val="1B417F"/>
              </a:solidFill>
              <a:latin typeface="Calibri"/>
              <a:ea typeface="Calibri"/>
              <a:cs typeface="Calibri"/>
              <a:sym typeface="Calibri"/>
            </a:endParaRPr>
          </a:p>
          <a:p>
            <a:pPr marL="0" marR="0" lvl="0" indent="0" algn="l" rtl="0">
              <a:spcBef>
                <a:spcPts val="0"/>
              </a:spcBef>
              <a:spcAft>
                <a:spcPts val="0"/>
              </a:spcAft>
              <a:buNone/>
            </a:pPr>
            <a:r>
              <a:rPr lang="en-US" sz="1750">
                <a:solidFill>
                  <a:srgbClr val="1B417F"/>
                </a:solidFill>
                <a:latin typeface="Calibri"/>
                <a:ea typeface="Calibri"/>
                <a:cs typeface="Calibri"/>
                <a:sym typeface="Calibri"/>
              </a:rPr>
              <a:t>This year, we are excited to announce, that we will be returning to in-person walks in 21 locations across B.C.! </a:t>
            </a:r>
            <a:r>
              <a:rPr lang="en-US" sz="1750" b="1">
                <a:solidFill>
                  <a:srgbClr val="1B417F"/>
                </a:solidFill>
                <a:latin typeface="Calibri"/>
                <a:ea typeface="Calibri"/>
                <a:cs typeface="Calibri"/>
                <a:sym typeface="Calibri"/>
              </a:rPr>
              <a:t>Join us on Sunday, May 29, 2022, </a:t>
            </a:r>
            <a:r>
              <a:rPr lang="en-US" sz="1750">
                <a:solidFill>
                  <a:srgbClr val="1B417F"/>
                </a:solidFill>
                <a:latin typeface="Calibri"/>
                <a:ea typeface="Calibri"/>
                <a:cs typeface="Calibri"/>
                <a:sym typeface="Calibri"/>
              </a:rPr>
              <a:t>as we walk together in taking a step towards our vision of a world free from Alzheimer’s disease and other dementias and celebrate the differences that we have made in our very own communities. </a:t>
            </a:r>
            <a:endParaRPr/>
          </a:p>
          <a:p>
            <a:pPr marL="0" marR="0" lvl="0" indent="0" algn="l" rtl="0">
              <a:spcBef>
                <a:spcPts val="0"/>
              </a:spcBef>
              <a:spcAft>
                <a:spcPts val="0"/>
              </a:spcAft>
              <a:buNone/>
            </a:pPr>
            <a:endParaRPr sz="1750">
              <a:solidFill>
                <a:srgbClr val="1B417F"/>
              </a:solidFill>
              <a:latin typeface="Calibri"/>
              <a:ea typeface="Calibri"/>
              <a:cs typeface="Calibri"/>
              <a:sym typeface="Calibri"/>
            </a:endParaRPr>
          </a:p>
          <a:p>
            <a:pPr marL="0" marR="0" lvl="0" indent="0" algn="l" rtl="0">
              <a:spcBef>
                <a:spcPts val="0"/>
              </a:spcBef>
              <a:spcAft>
                <a:spcPts val="0"/>
              </a:spcAft>
              <a:buNone/>
            </a:pPr>
            <a:r>
              <a:rPr lang="en-US" sz="1750">
                <a:solidFill>
                  <a:srgbClr val="1B417F"/>
                </a:solidFill>
                <a:latin typeface="Calibri"/>
                <a:ea typeface="Calibri"/>
                <a:cs typeface="Calibri"/>
                <a:sym typeface="Calibri"/>
              </a:rPr>
              <a:t>For more information, please visit: </a:t>
            </a:r>
            <a:r>
              <a:rPr lang="en-US" sz="1750" u="sng">
                <a:solidFill>
                  <a:srgbClr val="1B417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www.walkforalzheimers.ca</a:t>
            </a:r>
            <a:endParaRPr sz="1750">
              <a:solidFill>
                <a:srgbClr val="1B417F"/>
              </a:solidFill>
              <a:latin typeface="Calibri"/>
              <a:ea typeface="Calibri"/>
              <a:cs typeface="Calibri"/>
              <a:sym typeface="Calibri"/>
            </a:endParaRPr>
          </a:p>
        </p:txBody>
      </p:sp>
      <p:sp>
        <p:nvSpPr>
          <p:cNvPr id="115" name="Google Shape;115;p4"/>
          <p:cNvSpPr txBox="1"/>
          <p:nvPr/>
        </p:nvSpPr>
        <p:spPr>
          <a:xfrm>
            <a:off x="131028" y="220711"/>
            <a:ext cx="8881943"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1B417F"/>
                </a:solidFill>
                <a:latin typeface="Calibri"/>
                <a:ea typeface="Calibri"/>
                <a:cs typeface="Calibri"/>
                <a:sym typeface="Calibri"/>
              </a:rPr>
              <a:t>What is the IG Wealth Management Walk for Alzheimer’s?</a:t>
            </a:r>
            <a:endParaRPr/>
          </a:p>
        </p:txBody>
      </p:sp>
      <p:pic>
        <p:nvPicPr>
          <p:cNvPr id="116" name="Google Shape;116;p4" descr="A picture containing person, outdoor&#10;&#10;Description automatically generated"/>
          <p:cNvPicPr preferRelativeResize="0"/>
          <p:nvPr/>
        </p:nvPicPr>
        <p:blipFill rotWithShape="1">
          <a:blip r:embed="rId4">
            <a:alphaModFix/>
          </a:blip>
          <a:srcRect r="26599"/>
          <a:stretch/>
        </p:blipFill>
        <p:spPr>
          <a:xfrm>
            <a:off x="6180208" y="2224418"/>
            <a:ext cx="2652508" cy="2409164"/>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5"/>
          <p:cNvSpPr/>
          <p:nvPr/>
        </p:nvSpPr>
        <p:spPr>
          <a:xfrm>
            <a:off x="0" y="0"/>
            <a:ext cx="9144000" cy="964642"/>
          </a:xfrm>
          <a:prstGeom prst="rect">
            <a:avLst/>
          </a:prstGeom>
          <a:solidFill>
            <a:srgbClr val="A0CFEB"/>
          </a:solidFill>
          <a:ln>
            <a:noFill/>
          </a:ln>
        </p:spPr>
        <p:txBody>
          <a:bodyPr spcFirstLastPara="1" wrap="square" lIns="274300" tIns="45700" rIns="274300" bIns="45700" anchor="ctr" anchorCtr="0">
            <a:noAutofit/>
          </a:bodyPr>
          <a:lstStyle/>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p:txBody>
      </p:sp>
      <p:sp>
        <p:nvSpPr>
          <p:cNvPr id="122" name="Google Shape;122;p5"/>
          <p:cNvSpPr/>
          <p:nvPr/>
        </p:nvSpPr>
        <p:spPr>
          <a:xfrm>
            <a:off x="131028" y="1197888"/>
            <a:ext cx="4580931" cy="54168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1B417F"/>
                </a:solidFill>
                <a:latin typeface="Calibri"/>
                <a:ea typeface="Calibri"/>
                <a:cs typeface="Calibri"/>
                <a:sym typeface="Calibri"/>
              </a:rPr>
              <a:t>When we walk, we honour the people who have passed and acknowledge the work that must be done to ensure help and support is available for people living with dementia today.</a:t>
            </a:r>
            <a:endParaRPr/>
          </a:p>
          <a:p>
            <a:pPr marL="0" marR="0" lvl="0" indent="0" algn="l" rtl="0">
              <a:spcBef>
                <a:spcPts val="0"/>
              </a:spcBef>
              <a:spcAft>
                <a:spcPts val="0"/>
              </a:spcAft>
              <a:buNone/>
            </a:pPr>
            <a:r>
              <a:rPr lang="en-US" sz="2000">
                <a:solidFill>
                  <a:srgbClr val="1B417F"/>
                </a:solidFill>
                <a:latin typeface="Calibri"/>
                <a:ea typeface="Calibri"/>
                <a:cs typeface="Calibri"/>
                <a:sym typeface="Calibri"/>
              </a:rPr>
              <a:t> </a:t>
            </a:r>
            <a:endParaRPr/>
          </a:p>
          <a:p>
            <a:pPr marL="0" marR="0" lvl="0" indent="0" algn="l" rtl="0">
              <a:spcBef>
                <a:spcPts val="0"/>
              </a:spcBef>
              <a:spcAft>
                <a:spcPts val="0"/>
              </a:spcAft>
              <a:buNone/>
            </a:pPr>
            <a:r>
              <a:rPr lang="en-US" sz="2000">
                <a:solidFill>
                  <a:srgbClr val="1B417F"/>
                </a:solidFill>
                <a:latin typeface="Calibri"/>
                <a:ea typeface="Calibri"/>
                <a:cs typeface="Calibri"/>
                <a:sym typeface="Calibri"/>
              </a:rPr>
              <a:t>Each </a:t>
            </a:r>
            <a:r>
              <a:rPr lang="en-US" sz="2000" i="1">
                <a:solidFill>
                  <a:srgbClr val="1B417F"/>
                </a:solidFill>
                <a:latin typeface="Calibri"/>
                <a:ea typeface="Calibri"/>
                <a:cs typeface="Calibri"/>
                <a:sym typeface="Calibri"/>
              </a:rPr>
              <a:t>Walk</a:t>
            </a:r>
            <a:r>
              <a:rPr lang="en-US" sz="2000">
                <a:solidFill>
                  <a:srgbClr val="1B417F"/>
                </a:solidFill>
                <a:latin typeface="Calibri"/>
                <a:ea typeface="Calibri"/>
                <a:cs typeface="Calibri"/>
                <a:sym typeface="Calibri"/>
              </a:rPr>
              <a:t> is dedicated to a local honouree – an individual or group who has been affected by dementia or who has valuably contributed to the lives of the people living with the disease. Honourees are held in high regard in their community.</a:t>
            </a:r>
            <a:endParaRPr/>
          </a:p>
          <a:p>
            <a:pPr marL="0" marR="0" lvl="0" indent="0" algn="l" rtl="0">
              <a:spcBef>
                <a:spcPts val="0"/>
              </a:spcBef>
              <a:spcAft>
                <a:spcPts val="0"/>
              </a:spcAft>
              <a:buNone/>
            </a:pPr>
            <a:r>
              <a:rPr lang="en-US" sz="2000">
                <a:solidFill>
                  <a:srgbClr val="1B417F"/>
                </a:solidFill>
                <a:latin typeface="Calibri"/>
                <a:ea typeface="Calibri"/>
                <a:cs typeface="Calibri"/>
                <a:sym typeface="Calibri"/>
              </a:rPr>
              <a:t> </a:t>
            </a:r>
            <a:endParaRPr/>
          </a:p>
          <a:p>
            <a:pPr marL="0" marR="0" lvl="0" indent="0" algn="l" rtl="0">
              <a:spcBef>
                <a:spcPts val="0"/>
              </a:spcBef>
              <a:spcAft>
                <a:spcPts val="0"/>
              </a:spcAft>
              <a:buNone/>
            </a:pPr>
            <a:r>
              <a:rPr lang="en-US" sz="2000">
                <a:solidFill>
                  <a:srgbClr val="1B417F"/>
                </a:solidFill>
                <a:latin typeface="Calibri"/>
                <a:ea typeface="Calibri"/>
                <a:cs typeface="Calibri"/>
                <a:sym typeface="Calibri"/>
              </a:rPr>
              <a:t>Their story is a reminder of why we walk and lets others on the journey know they are not alone.</a:t>
            </a:r>
            <a:endParaRPr/>
          </a:p>
          <a:p>
            <a:pPr marL="0" marR="0" lvl="0" indent="0" algn="ctr" rtl="0">
              <a:spcBef>
                <a:spcPts val="0"/>
              </a:spcBef>
              <a:spcAft>
                <a:spcPts val="0"/>
              </a:spcAft>
              <a:buNone/>
            </a:pPr>
            <a:endParaRPr sz="2600">
              <a:solidFill>
                <a:srgbClr val="1B417F"/>
              </a:solidFill>
              <a:latin typeface="Calibri"/>
              <a:ea typeface="Calibri"/>
              <a:cs typeface="Calibri"/>
              <a:sym typeface="Calibri"/>
            </a:endParaRPr>
          </a:p>
        </p:txBody>
      </p:sp>
      <p:sp>
        <p:nvSpPr>
          <p:cNvPr id="123" name="Google Shape;123;p5"/>
          <p:cNvSpPr txBox="1"/>
          <p:nvPr/>
        </p:nvSpPr>
        <p:spPr>
          <a:xfrm>
            <a:off x="1137053" y="243244"/>
            <a:ext cx="6869893"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1B417F"/>
                </a:solidFill>
                <a:latin typeface="Calibri"/>
                <a:ea typeface="Calibri"/>
                <a:cs typeface="Calibri"/>
                <a:sym typeface="Calibri"/>
              </a:rPr>
              <a:t>Why we walk</a:t>
            </a:r>
            <a:endParaRPr/>
          </a:p>
        </p:txBody>
      </p:sp>
      <p:pic>
        <p:nvPicPr>
          <p:cNvPr id="124" name="Google Shape;124;p5" descr="A person and person walking a dog on a trail in the woods&#10;&#10;Description automatically generated with medium confidence"/>
          <p:cNvPicPr preferRelativeResize="0"/>
          <p:nvPr/>
        </p:nvPicPr>
        <p:blipFill rotWithShape="1">
          <a:blip r:embed="rId3">
            <a:alphaModFix/>
          </a:blip>
          <a:srcRect l="16003" t="4866" r="18289" b="3982"/>
          <a:stretch/>
        </p:blipFill>
        <p:spPr>
          <a:xfrm>
            <a:off x="5243209" y="1877437"/>
            <a:ext cx="3319210" cy="3453319"/>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6"/>
          <p:cNvSpPr/>
          <p:nvPr/>
        </p:nvSpPr>
        <p:spPr>
          <a:xfrm>
            <a:off x="0" y="0"/>
            <a:ext cx="9144000" cy="964642"/>
          </a:xfrm>
          <a:prstGeom prst="rect">
            <a:avLst/>
          </a:prstGeom>
          <a:solidFill>
            <a:srgbClr val="A0CFEB"/>
          </a:solidFill>
          <a:ln>
            <a:noFill/>
          </a:ln>
        </p:spPr>
        <p:txBody>
          <a:bodyPr spcFirstLastPara="1" wrap="square" lIns="274300" tIns="45700" rIns="274300" bIns="45700" anchor="ctr" anchorCtr="0">
            <a:noAutofit/>
          </a:bodyPr>
          <a:lstStyle/>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p:txBody>
      </p:sp>
      <p:sp>
        <p:nvSpPr>
          <p:cNvPr id="130" name="Google Shape;130;p6"/>
          <p:cNvSpPr/>
          <p:nvPr/>
        </p:nvSpPr>
        <p:spPr>
          <a:xfrm>
            <a:off x="131028" y="1194564"/>
            <a:ext cx="5611404" cy="427809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00" b="1">
                <a:solidFill>
                  <a:srgbClr val="1B417F"/>
                </a:solidFill>
                <a:latin typeface="Calibri"/>
                <a:ea typeface="Calibri"/>
                <a:cs typeface="Calibri"/>
                <a:sym typeface="Calibri"/>
              </a:rPr>
              <a:t>Sponsorship</a:t>
            </a:r>
            <a:endParaRPr/>
          </a:p>
          <a:p>
            <a:pPr marL="0" marR="0" lvl="0" indent="0" algn="l" rtl="0">
              <a:spcBef>
                <a:spcPts val="0"/>
              </a:spcBef>
              <a:spcAft>
                <a:spcPts val="0"/>
              </a:spcAft>
              <a:buNone/>
            </a:pPr>
            <a:r>
              <a:rPr lang="en-US" sz="1300">
                <a:solidFill>
                  <a:srgbClr val="1B417F"/>
                </a:solidFill>
                <a:latin typeface="Calibri"/>
                <a:ea typeface="Calibri"/>
                <a:cs typeface="Calibri"/>
                <a:sym typeface="Calibri"/>
              </a:rPr>
              <a:t>As we transition back to in-person events, we’re pleased to offer three levels of sponsorship this year, ranging from $500 -$2,000.  An event sponsorship provides you the opportunity to build brand awareness for your business and to be recognized as an organization that gives back and supports your local community.  </a:t>
            </a:r>
            <a:endParaRPr/>
          </a:p>
          <a:p>
            <a:pPr marL="0" marR="0" lvl="0" indent="0" algn="l" rtl="0">
              <a:spcBef>
                <a:spcPts val="0"/>
              </a:spcBef>
              <a:spcAft>
                <a:spcPts val="0"/>
              </a:spcAft>
              <a:buNone/>
            </a:pPr>
            <a:endParaRPr sz="1300" b="1">
              <a:solidFill>
                <a:srgbClr val="1B417F"/>
              </a:solidFill>
              <a:latin typeface="Calibri"/>
              <a:ea typeface="Calibri"/>
              <a:cs typeface="Calibri"/>
              <a:sym typeface="Calibri"/>
            </a:endParaRPr>
          </a:p>
          <a:p>
            <a:pPr marL="0" marR="0" lvl="0" indent="0" algn="l" rtl="0">
              <a:spcBef>
                <a:spcPts val="0"/>
              </a:spcBef>
              <a:spcAft>
                <a:spcPts val="0"/>
              </a:spcAft>
              <a:buNone/>
            </a:pPr>
            <a:r>
              <a:rPr lang="en-US" sz="1300" b="1">
                <a:solidFill>
                  <a:srgbClr val="1B417F"/>
                </a:solidFill>
                <a:latin typeface="Calibri"/>
                <a:ea typeface="Calibri"/>
                <a:cs typeface="Calibri"/>
                <a:sym typeface="Calibri"/>
              </a:rPr>
              <a:t>Donation</a:t>
            </a:r>
            <a:endParaRPr/>
          </a:p>
          <a:p>
            <a:pPr marL="0" marR="0" lvl="0" indent="0" algn="l" rtl="0">
              <a:spcBef>
                <a:spcPts val="0"/>
              </a:spcBef>
              <a:spcAft>
                <a:spcPts val="0"/>
              </a:spcAft>
              <a:buNone/>
            </a:pPr>
            <a:r>
              <a:rPr lang="en-US" sz="1300">
                <a:solidFill>
                  <a:srgbClr val="1B417F"/>
                </a:solidFill>
                <a:latin typeface="Calibri"/>
                <a:ea typeface="Calibri"/>
                <a:cs typeface="Calibri"/>
                <a:sym typeface="Calibri"/>
              </a:rPr>
              <a:t>Not looking for any recognition and simply want to support the cause financially? Great! A corporate donation can be made at any time, for any amount. This can be done through cash, cheque or online donation.</a:t>
            </a:r>
            <a:endParaRPr/>
          </a:p>
          <a:p>
            <a:pPr marL="0" marR="0" lvl="0" indent="0" algn="l" rtl="0">
              <a:spcBef>
                <a:spcPts val="0"/>
              </a:spcBef>
              <a:spcAft>
                <a:spcPts val="0"/>
              </a:spcAft>
              <a:buNone/>
            </a:pPr>
            <a:endParaRPr sz="1300">
              <a:solidFill>
                <a:srgbClr val="1B417F"/>
              </a:solidFill>
              <a:latin typeface="Calibri"/>
              <a:ea typeface="Calibri"/>
              <a:cs typeface="Calibri"/>
              <a:sym typeface="Calibri"/>
            </a:endParaRPr>
          </a:p>
          <a:p>
            <a:pPr marL="0" marR="0" lvl="0" indent="0" algn="l" rtl="0">
              <a:spcBef>
                <a:spcPts val="0"/>
              </a:spcBef>
              <a:spcAft>
                <a:spcPts val="0"/>
              </a:spcAft>
              <a:buNone/>
            </a:pPr>
            <a:r>
              <a:rPr lang="en-US" sz="1300" b="1">
                <a:solidFill>
                  <a:srgbClr val="1B417F"/>
                </a:solidFill>
                <a:latin typeface="Calibri"/>
                <a:ea typeface="Calibri"/>
                <a:cs typeface="Calibri"/>
                <a:sym typeface="Calibri"/>
              </a:rPr>
              <a:t>Participation</a:t>
            </a:r>
            <a:endParaRPr/>
          </a:p>
          <a:p>
            <a:pPr marL="0" marR="0" lvl="0" indent="0" algn="l" rtl="0">
              <a:spcBef>
                <a:spcPts val="0"/>
              </a:spcBef>
              <a:spcAft>
                <a:spcPts val="0"/>
              </a:spcAft>
              <a:buNone/>
            </a:pPr>
            <a:r>
              <a:rPr lang="en-US" sz="1300">
                <a:solidFill>
                  <a:srgbClr val="1B417F"/>
                </a:solidFill>
                <a:latin typeface="Calibri"/>
                <a:ea typeface="Calibri"/>
                <a:cs typeface="Calibri"/>
                <a:sym typeface="Calibri"/>
              </a:rPr>
              <a:t>Should a financial contribution not be available at this time, there are still plenty of ways to support the event. Register online as an individual, or, for even more fun, form a team! Get your colleagues/employees registered and then either walk your own way throughout the month of May or join us on May 29</a:t>
            </a:r>
            <a:r>
              <a:rPr lang="en-US" sz="1300" baseline="30000">
                <a:solidFill>
                  <a:srgbClr val="1B417F"/>
                </a:solidFill>
                <a:latin typeface="Calibri"/>
                <a:ea typeface="Calibri"/>
                <a:cs typeface="Calibri"/>
                <a:sym typeface="Calibri"/>
              </a:rPr>
              <a:t>t</a:t>
            </a:r>
            <a:r>
              <a:rPr lang="en-US" sz="1300">
                <a:solidFill>
                  <a:srgbClr val="1B417F"/>
                </a:solidFill>
                <a:latin typeface="Calibri"/>
                <a:ea typeface="Calibri"/>
                <a:cs typeface="Calibri"/>
                <a:sym typeface="Calibri"/>
              </a:rPr>
              <a:t>. Set some fundraising goals and create friendly competitions such as the most distance walked. The possibilities are endless! To register, please visit </a:t>
            </a:r>
            <a:r>
              <a:rPr lang="en-US" sz="1300" u="sng">
                <a:solidFill>
                  <a:srgbClr val="0563C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walkforalzheimers.</a:t>
            </a:r>
            <a:r>
              <a:rPr lang="en-US" sz="1300" u="sng">
                <a:solidFill>
                  <a:srgbClr val="1B417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ca</a:t>
            </a:r>
            <a:endParaRPr sz="1300">
              <a:solidFill>
                <a:srgbClr val="1B417F"/>
              </a:solidFill>
              <a:latin typeface="Calibri"/>
              <a:ea typeface="Calibri"/>
              <a:cs typeface="Calibri"/>
              <a:sym typeface="Calibri"/>
            </a:endParaRPr>
          </a:p>
          <a:p>
            <a:pPr marL="0" marR="0" lvl="0" indent="0" algn="l" rtl="0">
              <a:spcBef>
                <a:spcPts val="0"/>
              </a:spcBef>
              <a:spcAft>
                <a:spcPts val="0"/>
              </a:spcAft>
              <a:buNone/>
            </a:pPr>
            <a:endParaRPr sz="1200">
              <a:solidFill>
                <a:srgbClr val="1B417F"/>
              </a:solidFill>
              <a:latin typeface="Calibri"/>
              <a:ea typeface="Calibri"/>
              <a:cs typeface="Calibri"/>
              <a:sym typeface="Calibri"/>
            </a:endParaRPr>
          </a:p>
        </p:txBody>
      </p:sp>
      <p:sp>
        <p:nvSpPr>
          <p:cNvPr id="131" name="Google Shape;131;p6"/>
          <p:cNvSpPr txBox="1"/>
          <p:nvPr/>
        </p:nvSpPr>
        <p:spPr>
          <a:xfrm>
            <a:off x="1137053" y="200180"/>
            <a:ext cx="6869893"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1B417F"/>
                </a:solidFill>
                <a:latin typeface="Calibri"/>
                <a:ea typeface="Calibri"/>
                <a:cs typeface="Calibri"/>
                <a:sym typeface="Calibri"/>
              </a:rPr>
              <a:t>Ways to get involved</a:t>
            </a:r>
            <a:endParaRPr/>
          </a:p>
        </p:txBody>
      </p:sp>
      <p:sp>
        <p:nvSpPr>
          <p:cNvPr id="132" name="Google Shape;132;p6"/>
          <p:cNvSpPr/>
          <p:nvPr/>
        </p:nvSpPr>
        <p:spPr>
          <a:xfrm>
            <a:off x="131028" y="5279530"/>
            <a:ext cx="8733054" cy="86177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rgbClr val="1B417F"/>
                </a:solidFill>
                <a:latin typeface="Calibri"/>
                <a:ea typeface="Calibri"/>
                <a:cs typeface="Calibri"/>
                <a:sym typeface="Calibri"/>
              </a:rPr>
              <a:t>For more information regarding any of these options or for help with brainstorming ideas, please reach out to  Rebecca Frederick, Volunteer Sponsorship Coordinator at burnabynewwestwalk@gmail.com.</a:t>
            </a:r>
            <a:endParaRPr/>
          </a:p>
        </p:txBody>
      </p:sp>
      <p:pic>
        <p:nvPicPr>
          <p:cNvPr id="133" name="Google Shape;133;p6" descr="A group of people walking with a baby in a stroller&#10;&#10;Description automatically generated with medium confidence"/>
          <p:cNvPicPr preferRelativeResize="0"/>
          <p:nvPr/>
        </p:nvPicPr>
        <p:blipFill rotWithShape="1">
          <a:blip r:embed="rId4">
            <a:alphaModFix/>
          </a:blip>
          <a:srcRect l="370" r="-370" b="6057"/>
          <a:stretch/>
        </p:blipFill>
        <p:spPr>
          <a:xfrm>
            <a:off x="5875507" y="1578470"/>
            <a:ext cx="2626466" cy="3701060"/>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7"/>
          <p:cNvSpPr/>
          <p:nvPr/>
        </p:nvSpPr>
        <p:spPr>
          <a:xfrm>
            <a:off x="0" y="0"/>
            <a:ext cx="9144000" cy="964642"/>
          </a:xfrm>
          <a:prstGeom prst="rect">
            <a:avLst/>
          </a:prstGeom>
          <a:solidFill>
            <a:srgbClr val="A0CFEB"/>
          </a:solidFill>
          <a:ln>
            <a:noFill/>
          </a:ln>
        </p:spPr>
        <p:txBody>
          <a:bodyPr spcFirstLastPara="1" wrap="square" lIns="274300" tIns="45700" rIns="274300" bIns="45700" anchor="ctr" anchorCtr="0">
            <a:noAutofit/>
          </a:bodyPr>
          <a:lstStyle/>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p:txBody>
      </p:sp>
      <p:sp>
        <p:nvSpPr>
          <p:cNvPr id="139" name="Google Shape;139;p7"/>
          <p:cNvSpPr txBox="1"/>
          <p:nvPr/>
        </p:nvSpPr>
        <p:spPr>
          <a:xfrm>
            <a:off x="1137052" y="220711"/>
            <a:ext cx="6869893"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1B417F"/>
                </a:solidFill>
                <a:latin typeface="Calibri"/>
                <a:ea typeface="Calibri"/>
                <a:cs typeface="Calibri"/>
                <a:sym typeface="Calibri"/>
              </a:rPr>
              <a:t>Regional sponsorship packages</a:t>
            </a:r>
            <a:endParaRPr/>
          </a:p>
        </p:txBody>
      </p:sp>
      <p:sp>
        <p:nvSpPr>
          <p:cNvPr id="140" name="Google Shape;140;p7"/>
          <p:cNvSpPr txBox="1"/>
          <p:nvPr/>
        </p:nvSpPr>
        <p:spPr>
          <a:xfrm>
            <a:off x="0" y="5113673"/>
            <a:ext cx="2950500"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rgbClr val="1B417F"/>
                </a:solidFill>
                <a:latin typeface="Calibri"/>
                <a:ea typeface="Calibri"/>
                <a:cs typeface="Calibri"/>
                <a:sym typeface="Calibri"/>
              </a:rPr>
              <a:t>*Subject to approval and deadlines</a:t>
            </a:r>
            <a:endParaRPr/>
          </a:p>
        </p:txBody>
      </p:sp>
      <p:sp>
        <p:nvSpPr>
          <p:cNvPr id="141" name="Google Shape;141;p7"/>
          <p:cNvSpPr txBox="1"/>
          <p:nvPr/>
        </p:nvSpPr>
        <p:spPr>
          <a:xfrm>
            <a:off x="370621" y="5355820"/>
            <a:ext cx="8402753"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rgbClr val="1B417F"/>
                </a:solidFill>
                <a:latin typeface="Calibri"/>
                <a:ea typeface="Calibri"/>
                <a:cs typeface="Calibri"/>
                <a:sym typeface="Calibri"/>
              </a:rPr>
              <a:t>Looking for a broader reach outside your local community? Provincial sponsorships are available! For more information, please reach out to Janet Hutzul at 604-742-4938 or jhutzul@alzheimerbc.org</a:t>
            </a:r>
            <a:endParaRPr/>
          </a:p>
        </p:txBody>
      </p:sp>
      <p:graphicFrame>
        <p:nvGraphicFramePr>
          <p:cNvPr id="142" name="Google Shape;142;p7"/>
          <p:cNvGraphicFramePr/>
          <p:nvPr/>
        </p:nvGraphicFramePr>
        <p:xfrm>
          <a:off x="92358" y="979816"/>
          <a:ext cx="8959275" cy="3984390"/>
        </p:xfrm>
        <a:graphic>
          <a:graphicData uri="http://schemas.openxmlformats.org/drawingml/2006/table">
            <a:tbl>
              <a:tblPr firstRow="1" bandRow="1">
                <a:noFill/>
                <a:tableStyleId>{69103501-4142-4778-B353-C1A989E84D41}</a:tableStyleId>
              </a:tblPr>
              <a:tblGrid>
                <a:gridCol w="4881975">
                  <a:extLst>
                    <a:ext uri="{9D8B030D-6E8A-4147-A177-3AD203B41FA5}">
                      <a16:colId xmlns:a16="http://schemas.microsoft.com/office/drawing/2014/main" val="20000"/>
                    </a:ext>
                  </a:extLst>
                </a:gridCol>
                <a:gridCol w="1426025">
                  <a:extLst>
                    <a:ext uri="{9D8B030D-6E8A-4147-A177-3AD203B41FA5}">
                      <a16:colId xmlns:a16="http://schemas.microsoft.com/office/drawing/2014/main" val="20001"/>
                    </a:ext>
                  </a:extLst>
                </a:gridCol>
                <a:gridCol w="1385425">
                  <a:extLst>
                    <a:ext uri="{9D8B030D-6E8A-4147-A177-3AD203B41FA5}">
                      <a16:colId xmlns:a16="http://schemas.microsoft.com/office/drawing/2014/main" val="20002"/>
                    </a:ext>
                  </a:extLst>
                </a:gridCol>
                <a:gridCol w="1265850">
                  <a:extLst>
                    <a:ext uri="{9D8B030D-6E8A-4147-A177-3AD203B41FA5}">
                      <a16:colId xmlns:a16="http://schemas.microsoft.com/office/drawing/2014/main" val="20003"/>
                    </a:ext>
                  </a:extLst>
                </a:gridCol>
              </a:tblGrid>
              <a:tr h="645500">
                <a:tc>
                  <a:txBody>
                    <a:bodyPr/>
                    <a:lstStyle/>
                    <a:p>
                      <a:pPr marL="0" marR="0" lvl="0" indent="0" algn="l" rtl="0">
                        <a:spcBef>
                          <a:spcPts val="0"/>
                        </a:spcBef>
                        <a:spcAft>
                          <a:spcPts val="0"/>
                        </a:spcAft>
                        <a:buNone/>
                      </a:pPr>
                      <a:r>
                        <a:rPr lang="en-US" sz="1600" b="1" i="0" u="none" strike="noStrike" cap="none">
                          <a:solidFill>
                            <a:schemeClr val="lt1"/>
                          </a:solidFill>
                          <a:latin typeface="Calibri"/>
                          <a:ea typeface="Calibri"/>
                          <a:cs typeface="Calibri"/>
                          <a:sym typeface="Calibri"/>
                        </a:rPr>
                        <a:t>Sponsorship rights &amp; benefits</a:t>
                      </a:r>
                      <a:endParaRPr/>
                    </a:p>
                  </a:txBody>
                  <a:tcPr marL="9525" marR="9525" marT="9525" marB="0" anchor="b"/>
                </a:tc>
                <a:tc>
                  <a:txBody>
                    <a:bodyPr/>
                    <a:lstStyle/>
                    <a:p>
                      <a:pPr marL="0" marR="0" lvl="0" indent="0" algn="ctr" rtl="0">
                        <a:spcBef>
                          <a:spcPts val="0"/>
                        </a:spcBef>
                        <a:spcAft>
                          <a:spcPts val="0"/>
                        </a:spcAft>
                        <a:buNone/>
                      </a:pPr>
                      <a:r>
                        <a:rPr lang="en-US" sz="1200" b="1" i="0" u="none" strike="noStrike" cap="none">
                          <a:solidFill>
                            <a:schemeClr val="lt1"/>
                          </a:solidFill>
                          <a:latin typeface="Calibri"/>
                          <a:ea typeface="Calibri"/>
                          <a:cs typeface="Calibri"/>
                          <a:sym typeface="Calibri"/>
                        </a:rPr>
                        <a:t>Regional sponsor</a:t>
                      </a:r>
                      <a:br>
                        <a:rPr lang="en-US" sz="1200" b="1" i="0" u="none" strike="noStrike" cap="none">
                          <a:solidFill>
                            <a:schemeClr val="lt1"/>
                          </a:solidFill>
                          <a:latin typeface="Calibri"/>
                          <a:ea typeface="Calibri"/>
                          <a:cs typeface="Calibri"/>
                          <a:sym typeface="Calibri"/>
                        </a:rPr>
                      </a:br>
                      <a:r>
                        <a:rPr lang="en-US" sz="1200" b="1" i="0" u="none" strike="noStrike" cap="none">
                          <a:solidFill>
                            <a:schemeClr val="lt1"/>
                          </a:solidFill>
                          <a:latin typeface="Calibri"/>
                          <a:ea typeface="Calibri"/>
                          <a:cs typeface="Calibri"/>
                          <a:sym typeface="Calibri"/>
                        </a:rPr>
                        <a:t>$2,000</a:t>
                      </a:r>
                      <a:endParaRPr/>
                    </a:p>
                    <a:p>
                      <a:pPr marL="0" marR="0" lvl="0" indent="0" algn="ctr" rtl="0">
                        <a:spcBef>
                          <a:spcPts val="0"/>
                        </a:spcBef>
                        <a:spcAft>
                          <a:spcPts val="0"/>
                        </a:spcAft>
                        <a:buNone/>
                      </a:pPr>
                      <a:endParaRPr sz="1200" b="1" i="0" u="none" strike="noStrike" cap="none">
                        <a:solidFill>
                          <a:schemeClr val="lt1"/>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US" sz="1200" b="1" i="0" u="none" strike="noStrike" cap="none">
                          <a:solidFill>
                            <a:schemeClr val="lt1"/>
                          </a:solidFill>
                          <a:latin typeface="Calibri"/>
                          <a:ea typeface="Calibri"/>
                          <a:cs typeface="Calibri"/>
                          <a:sym typeface="Calibri"/>
                        </a:rPr>
                        <a:t>Community sponsor</a:t>
                      </a:r>
                      <a:br>
                        <a:rPr lang="en-US" sz="1200" b="1" i="0" u="none" strike="noStrike" cap="none">
                          <a:solidFill>
                            <a:schemeClr val="lt1"/>
                          </a:solidFill>
                          <a:latin typeface="Calibri"/>
                          <a:ea typeface="Calibri"/>
                          <a:cs typeface="Calibri"/>
                          <a:sym typeface="Calibri"/>
                        </a:rPr>
                      </a:br>
                      <a:r>
                        <a:rPr lang="en-US" sz="1200" b="1" i="0" u="none" strike="noStrike" cap="none">
                          <a:solidFill>
                            <a:schemeClr val="lt1"/>
                          </a:solidFill>
                          <a:latin typeface="Calibri"/>
                          <a:ea typeface="Calibri"/>
                          <a:cs typeface="Calibri"/>
                          <a:sym typeface="Calibri"/>
                        </a:rPr>
                        <a:t>$1,000</a:t>
                      </a:r>
                      <a:endParaRPr/>
                    </a:p>
                    <a:p>
                      <a:pPr marL="0" marR="0" lvl="0" indent="0" algn="ctr" rtl="0">
                        <a:spcBef>
                          <a:spcPts val="0"/>
                        </a:spcBef>
                        <a:spcAft>
                          <a:spcPts val="0"/>
                        </a:spcAft>
                        <a:buNone/>
                      </a:pPr>
                      <a:endParaRPr sz="1200" b="1" i="0" u="none" strike="noStrike" cap="none">
                        <a:solidFill>
                          <a:schemeClr val="lt1"/>
                        </a:solidFill>
                        <a:latin typeface="Calibri"/>
                        <a:ea typeface="Calibri"/>
                        <a:cs typeface="Calibri"/>
                        <a:sym typeface="Calibri"/>
                      </a:endParaRPr>
                    </a:p>
                  </a:txBody>
                  <a:tcPr marL="9525" marR="9525" marT="9525" marB="0" anchor="b"/>
                </a:tc>
                <a:tc>
                  <a:txBody>
                    <a:bodyPr/>
                    <a:lstStyle/>
                    <a:p>
                      <a:pPr marL="0" marR="0" lvl="0" indent="0" algn="ctr" rtl="0">
                        <a:spcBef>
                          <a:spcPts val="0"/>
                        </a:spcBef>
                        <a:spcAft>
                          <a:spcPts val="0"/>
                        </a:spcAft>
                        <a:buNone/>
                      </a:pPr>
                      <a:r>
                        <a:rPr lang="en-US" sz="1200" b="1" i="0" u="none" strike="noStrike" cap="none">
                          <a:solidFill>
                            <a:schemeClr val="lt1"/>
                          </a:solidFill>
                          <a:latin typeface="Calibri"/>
                          <a:ea typeface="Calibri"/>
                          <a:cs typeface="Calibri"/>
                          <a:sym typeface="Calibri"/>
                        </a:rPr>
                        <a:t>Event-day sponsor</a:t>
                      </a:r>
                      <a:br>
                        <a:rPr lang="en-US" sz="1200" b="1" i="0" u="none" strike="noStrike" cap="none">
                          <a:solidFill>
                            <a:schemeClr val="lt1"/>
                          </a:solidFill>
                          <a:latin typeface="Calibri"/>
                          <a:ea typeface="Calibri"/>
                          <a:cs typeface="Calibri"/>
                          <a:sym typeface="Calibri"/>
                        </a:rPr>
                      </a:br>
                      <a:r>
                        <a:rPr lang="en-US" sz="1200" b="1" i="0" u="none" strike="noStrike" cap="none">
                          <a:solidFill>
                            <a:schemeClr val="lt1"/>
                          </a:solidFill>
                          <a:latin typeface="Calibri"/>
                          <a:ea typeface="Calibri"/>
                          <a:cs typeface="Calibri"/>
                          <a:sym typeface="Calibri"/>
                        </a:rPr>
                        <a:t>$500</a:t>
                      </a:r>
                      <a:endParaRPr/>
                    </a:p>
                    <a:p>
                      <a:pPr marL="0" marR="0" lvl="0" indent="0" algn="ctr" rtl="0">
                        <a:spcBef>
                          <a:spcPts val="0"/>
                        </a:spcBef>
                        <a:spcAft>
                          <a:spcPts val="0"/>
                        </a:spcAft>
                        <a:buNone/>
                      </a:pPr>
                      <a:endParaRPr sz="1200" b="1" i="0" u="none" strike="noStrike" cap="none">
                        <a:solidFill>
                          <a:schemeClr val="lt1"/>
                        </a:solidFill>
                        <a:latin typeface="Calibri"/>
                        <a:ea typeface="Calibri"/>
                        <a:cs typeface="Calibri"/>
                        <a:sym typeface="Calibri"/>
                      </a:endParaRPr>
                    </a:p>
                  </a:txBody>
                  <a:tcPr marL="9525" marR="9525" marT="9525" marB="0" anchor="b"/>
                </a:tc>
                <a:extLst>
                  <a:ext uri="{0D108BD9-81ED-4DB2-BD59-A6C34878D82A}">
                    <a16:rowId xmlns:a16="http://schemas.microsoft.com/office/drawing/2014/main" val="10000"/>
                  </a:ext>
                </a:extLst>
              </a:tr>
              <a:tr h="304075">
                <a:tc>
                  <a:txBody>
                    <a:bodyPr/>
                    <a:lstStyle/>
                    <a:p>
                      <a:pPr marL="0" marR="0" lvl="0" indent="0" algn="l" rtl="0">
                        <a:spcBef>
                          <a:spcPts val="0"/>
                        </a:spcBef>
                        <a:spcAft>
                          <a:spcPts val="0"/>
                        </a:spcAft>
                        <a:buNone/>
                      </a:pPr>
                      <a:r>
                        <a:rPr lang="en-US" sz="1300" b="0" i="0" u="none" strike="noStrike" cap="none">
                          <a:solidFill>
                            <a:srgbClr val="1B417F"/>
                          </a:solidFill>
                          <a:latin typeface="Calibri"/>
                          <a:ea typeface="Calibri"/>
                          <a:cs typeface="Calibri"/>
                          <a:sym typeface="Calibri"/>
                        </a:rPr>
                        <a:t>Logo placement on regional event webpage</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x</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 </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 </a:t>
                      </a:r>
                      <a:endParaRPr/>
                    </a:p>
                  </a:txBody>
                  <a:tcPr marL="9525" marR="9525" marT="9525" marB="0" anchor="ctr"/>
                </a:tc>
                <a:extLst>
                  <a:ext uri="{0D108BD9-81ED-4DB2-BD59-A6C34878D82A}">
                    <a16:rowId xmlns:a16="http://schemas.microsoft.com/office/drawing/2014/main" val="10001"/>
                  </a:ext>
                </a:extLst>
              </a:tr>
              <a:tr h="289625">
                <a:tc>
                  <a:txBody>
                    <a:bodyPr/>
                    <a:lstStyle/>
                    <a:p>
                      <a:pPr marL="0" marR="0" lvl="0" indent="0" algn="l" rtl="0">
                        <a:spcBef>
                          <a:spcPts val="0"/>
                        </a:spcBef>
                        <a:spcAft>
                          <a:spcPts val="0"/>
                        </a:spcAft>
                        <a:buNone/>
                      </a:pPr>
                      <a:r>
                        <a:rPr lang="en-US" sz="1300" b="0" i="0" u="none" strike="noStrike" cap="none">
                          <a:solidFill>
                            <a:srgbClr val="1B417F"/>
                          </a:solidFill>
                          <a:latin typeface="Calibri"/>
                          <a:ea typeface="Calibri"/>
                          <a:cs typeface="Calibri"/>
                          <a:sym typeface="Calibri"/>
                        </a:rPr>
                        <a:t>Opportunity to provide promotional item to event participants*</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x</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 </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 </a:t>
                      </a:r>
                      <a:endParaRPr/>
                    </a:p>
                  </a:txBody>
                  <a:tcPr marL="9525" marR="9525" marT="9525" marB="0" anchor="ctr"/>
                </a:tc>
                <a:extLst>
                  <a:ext uri="{0D108BD9-81ED-4DB2-BD59-A6C34878D82A}">
                    <a16:rowId xmlns:a16="http://schemas.microsoft.com/office/drawing/2014/main" val="10002"/>
                  </a:ext>
                </a:extLst>
              </a:tr>
              <a:tr h="427325">
                <a:tc>
                  <a:txBody>
                    <a:bodyPr/>
                    <a:lstStyle/>
                    <a:p>
                      <a:pPr marL="0" marR="0" lvl="0" indent="0" algn="l" rtl="0">
                        <a:spcBef>
                          <a:spcPts val="0"/>
                        </a:spcBef>
                        <a:spcAft>
                          <a:spcPts val="0"/>
                        </a:spcAft>
                        <a:buNone/>
                      </a:pPr>
                      <a:r>
                        <a:rPr lang="en-US" sz="1300" b="0" i="0" u="none" strike="noStrike" cap="none">
                          <a:solidFill>
                            <a:srgbClr val="1B417F"/>
                          </a:solidFill>
                          <a:latin typeface="Calibri"/>
                          <a:ea typeface="Calibri"/>
                          <a:cs typeface="Calibri"/>
                          <a:sym typeface="Calibri"/>
                        </a:rPr>
                        <a:t>Right to refer to your organization as a ‘proud supporter’ until September 1, 2022</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x</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 </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 </a:t>
                      </a:r>
                      <a:endParaRPr/>
                    </a:p>
                  </a:txBody>
                  <a:tcPr marL="9525" marR="9525" marT="9525" marB="0" anchor="ctr"/>
                </a:tc>
                <a:extLst>
                  <a:ext uri="{0D108BD9-81ED-4DB2-BD59-A6C34878D82A}">
                    <a16:rowId xmlns:a16="http://schemas.microsoft.com/office/drawing/2014/main" val="10003"/>
                  </a:ext>
                </a:extLst>
              </a:tr>
              <a:tr h="252175">
                <a:tc>
                  <a:txBody>
                    <a:bodyPr/>
                    <a:lstStyle/>
                    <a:p>
                      <a:pPr marL="0" marR="0" lvl="0" indent="0" algn="l" rtl="0">
                        <a:spcBef>
                          <a:spcPts val="0"/>
                        </a:spcBef>
                        <a:spcAft>
                          <a:spcPts val="0"/>
                        </a:spcAft>
                        <a:buNone/>
                      </a:pPr>
                      <a:r>
                        <a:rPr lang="en-US" sz="1300" b="0" i="0" u="none" strike="noStrike" cap="none">
                          <a:solidFill>
                            <a:srgbClr val="1B417F"/>
                          </a:solidFill>
                          <a:latin typeface="Calibri"/>
                          <a:ea typeface="Calibri"/>
                          <a:cs typeface="Calibri"/>
                          <a:sym typeface="Calibri"/>
                        </a:rPr>
                        <a:t>Opportunity to create a sponsor support video to be shared via local Walk Facebook page*</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x</a:t>
                      </a:r>
                      <a:endParaRPr/>
                    </a:p>
                  </a:txBody>
                  <a:tcPr marL="9525" marR="9525" marT="9525" marB="0" anchor="ctr"/>
                </a:tc>
                <a:tc>
                  <a:txBody>
                    <a:bodyPr/>
                    <a:lstStyle/>
                    <a:p>
                      <a:pPr marL="0" marR="0" lvl="0" indent="0" algn="ctr" rtl="0">
                        <a:spcBef>
                          <a:spcPts val="0"/>
                        </a:spcBef>
                        <a:spcAft>
                          <a:spcPts val="0"/>
                        </a:spcAft>
                        <a:buNone/>
                      </a:pPr>
                      <a:endParaRPr sz="1300" b="0" i="0" u="none" strike="noStrike" cap="none">
                        <a:solidFill>
                          <a:srgbClr val="1B417F"/>
                        </a:solidFill>
                        <a:latin typeface="Calibri"/>
                        <a:ea typeface="Calibri"/>
                        <a:cs typeface="Calibri"/>
                        <a:sym typeface="Calibri"/>
                      </a:endParaRPr>
                    </a:p>
                  </a:txBody>
                  <a:tcPr marL="9525" marR="9525" marT="9525" marB="0" anchor="ctr"/>
                </a:tc>
                <a:tc>
                  <a:txBody>
                    <a:bodyPr/>
                    <a:lstStyle/>
                    <a:p>
                      <a:pPr marL="0" marR="0" lvl="0" indent="0" algn="ctr" rtl="0">
                        <a:spcBef>
                          <a:spcPts val="0"/>
                        </a:spcBef>
                        <a:spcAft>
                          <a:spcPts val="0"/>
                        </a:spcAft>
                        <a:buNone/>
                      </a:pPr>
                      <a:endParaRPr sz="1300" b="0" i="0" u="none" strike="noStrike" cap="none">
                        <a:solidFill>
                          <a:srgbClr val="1B417F"/>
                        </a:solidFill>
                        <a:latin typeface="Calibri"/>
                        <a:ea typeface="Calibri"/>
                        <a:cs typeface="Calibri"/>
                        <a:sym typeface="Calibri"/>
                      </a:endParaRPr>
                    </a:p>
                  </a:txBody>
                  <a:tcPr marL="9525" marR="9525" marT="9525" marB="0" anchor="ctr"/>
                </a:tc>
                <a:extLst>
                  <a:ext uri="{0D108BD9-81ED-4DB2-BD59-A6C34878D82A}">
                    <a16:rowId xmlns:a16="http://schemas.microsoft.com/office/drawing/2014/main" val="10004"/>
                  </a:ext>
                </a:extLst>
              </a:tr>
              <a:tr h="309400">
                <a:tc>
                  <a:txBody>
                    <a:bodyPr/>
                    <a:lstStyle/>
                    <a:p>
                      <a:pPr marL="0" marR="0" lvl="0" indent="0" algn="l" rtl="0">
                        <a:spcBef>
                          <a:spcPts val="0"/>
                        </a:spcBef>
                        <a:spcAft>
                          <a:spcPts val="0"/>
                        </a:spcAft>
                        <a:buNone/>
                      </a:pPr>
                      <a:r>
                        <a:rPr lang="en-US" sz="1300" b="0" i="0" u="none" strike="noStrike" cap="none">
                          <a:solidFill>
                            <a:srgbClr val="1B417F"/>
                          </a:solidFill>
                          <a:latin typeface="Calibri"/>
                          <a:ea typeface="Calibri"/>
                          <a:cs typeface="Calibri"/>
                          <a:sym typeface="Calibri"/>
                        </a:rPr>
                        <a:t>On-site activation space (table set up)</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x</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x</a:t>
                      </a:r>
                      <a:endParaRPr/>
                    </a:p>
                  </a:txBody>
                  <a:tcPr marL="9525" marR="9525" marT="9525" marB="0" anchor="ctr"/>
                </a:tc>
                <a:tc>
                  <a:txBody>
                    <a:bodyPr/>
                    <a:lstStyle/>
                    <a:p>
                      <a:pPr marL="0" marR="0" lvl="0" indent="0" algn="ctr" rtl="0">
                        <a:spcBef>
                          <a:spcPts val="0"/>
                        </a:spcBef>
                        <a:spcAft>
                          <a:spcPts val="0"/>
                        </a:spcAft>
                        <a:buNone/>
                      </a:pPr>
                      <a:endParaRPr sz="1300" b="0" i="0" u="none" strike="noStrike" cap="none">
                        <a:solidFill>
                          <a:srgbClr val="1B417F"/>
                        </a:solidFill>
                        <a:latin typeface="Calibri"/>
                        <a:ea typeface="Calibri"/>
                        <a:cs typeface="Calibri"/>
                        <a:sym typeface="Calibri"/>
                      </a:endParaRPr>
                    </a:p>
                  </a:txBody>
                  <a:tcPr marL="9525" marR="9525" marT="9525" marB="0" anchor="ctr"/>
                </a:tc>
                <a:extLst>
                  <a:ext uri="{0D108BD9-81ED-4DB2-BD59-A6C34878D82A}">
                    <a16:rowId xmlns:a16="http://schemas.microsoft.com/office/drawing/2014/main" val="10005"/>
                  </a:ext>
                </a:extLst>
              </a:tr>
              <a:tr h="339100">
                <a:tc>
                  <a:txBody>
                    <a:bodyPr/>
                    <a:lstStyle/>
                    <a:p>
                      <a:pPr marL="0" marR="0" lvl="0" indent="0" algn="l" rtl="0">
                        <a:spcBef>
                          <a:spcPts val="0"/>
                        </a:spcBef>
                        <a:spcAft>
                          <a:spcPts val="0"/>
                        </a:spcAft>
                        <a:buNone/>
                      </a:pPr>
                      <a:r>
                        <a:rPr lang="en-US" sz="1300" b="0" i="0" u="none" strike="noStrike" cap="none">
                          <a:solidFill>
                            <a:srgbClr val="1B417F"/>
                          </a:solidFill>
                          <a:latin typeface="Calibri"/>
                          <a:ea typeface="Calibri"/>
                          <a:cs typeface="Calibri"/>
                          <a:sym typeface="Calibri"/>
                        </a:rPr>
                        <a:t>Social media mentions on local Walk Facebook page</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x</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x </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 </a:t>
                      </a:r>
                      <a:endParaRPr/>
                    </a:p>
                  </a:txBody>
                  <a:tcPr marL="9525" marR="9525" marT="9525" marB="0" anchor="ctr"/>
                </a:tc>
                <a:extLst>
                  <a:ext uri="{0D108BD9-81ED-4DB2-BD59-A6C34878D82A}">
                    <a16:rowId xmlns:a16="http://schemas.microsoft.com/office/drawing/2014/main" val="10006"/>
                  </a:ext>
                </a:extLst>
              </a:tr>
              <a:tr h="321600">
                <a:tc>
                  <a:txBody>
                    <a:bodyPr/>
                    <a:lstStyle/>
                    <a:p>
                      <a:pPr marL="0" marR="0" lvl="0" indent="0" algn="l" rtl="0">
                        <a:spcBef>
                          <a:spcPts val="0"/>
                        </a:spcBef>
                        <a:spcAft>
                          <a:spcPts val="0"/>
                        </a:spcAft>
                        <a:buNone/>
                      </a:pPr>
                      <a:r>
                        <a:rPr lang="en-US" sz="1300" b="0" i="0" u="none" strike="noStrike" cap="none">
                          <a:solidFill>
                            <a:srgbClr val="1B417F"/>
                          </a:solidFill>
                          <a:latin typeface="Calibri"/>
                          <a:ea typeface="Calibri"/>
                          <a:cs typeface="Calibri"/>
                          <a:sym typeface="Calibri"/>
                        </a:rPr>
                        <a:t>Acknowledgment as event Sponsor in Society Annual Donor Listing </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x</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x</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 </a:t>
                      </a:r>
                      <a:endParaRPr/>
                    </a:p>
                  </a:txBody>
                  <a:tcPr marL="9525" marR="9525" marT="9525" marB="0" anchor="ctr"/>
                </a:tc>
                <a:extLst>
                  <a:ext uri="{0D108BD9-81ED-4DB2-BD59-A6C34878D82A}">
                    <a16:rowId xmlns:a16="http://schemas.microsoft.com/office/drawing/2014/main" val="10007"/>
                  </a:ext>
                </a:extLst>
              </a:tr>
              <a:tr h="344775">
                <a:tc>
                  <a:txBody>
                    <a:bodyPr/>
                    <a:lstStyle/>
                    <a:p>
                      <a:pPr marL="0" marR="0" lvl="0" indent="0" algn="l" rtl="0">
                        <a:spcBef>
                          <a:spcPts val="0"/>
                        </a:spcBef>
                        <a:spcAft>
                          <a:spcPts val="0"/>
                        </a:spcAft>
                        <a:buNone/>
                      </a:pPr>
                      <a:r>
                        <a:rPr lang="en-US" sz="1300" b="0" i="0" u="none" strike="noStrike" cap="none">
                          <a:solidFill>
                            <a:srgbClr val="1B417F"/>
                          </a:solidFill>
                          <a:latin typeface="Calibri"/>
                          <a:ea typeface="Calibri"/>
                          <a:cs typeface="Calibri"/>
                          <a:sym typeface="Calibri"/>
                        </a:rPr>
                        <a:t>Opportunity to provide a raffle or silent auction prize</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x</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x</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x</a:t>
                      </a:r>
                      <a:endParaRPr/>
                    </a:p>
                  </a:txBody>
                  <a:tcPr marL="9525" marR="9525" marT="9525" marB="0" anchor="ctr"/>
                </a:tc>
                <a:extLst>
                  <a:ext uri="{0D108BD9-81ED-4DB2-BD59-A6C34878D82A}">
                    <a16:rowId xmlns:a16="http://schemas.microsoft.com/office/drawing/2014/main" val="10008"/>
                  </a:ext>
                </a:extLst>
              </a:tr>
              <a:tr h="345050">
                <a:tc>
                  <a:txBody>
                    <a:bodyPr/>
                    <a:lstStyle/>
                    <a:p>
                      <a:pPr marL="0" marR="0" lvl="0" indent="0" algn="l" rtl="0">
                        <a:spcBef>
                          <a:spcPts val="0"/>
                        </a:spcBef>
                        <a:spcAft>
                          <a:spcPts val="0"/>
                        </a:spcAft>
                        <a:buNone/>
                      </a:pPr>
                      <a:r>
                        <a:rPr lang="en-US" sz="1300" b="0" i="0" u="none" strike="noStrike" cap="none">
                          <a:solidFill>
                            <a:srgbClr val="1B417F"/>
                          </a:solidFill>
                          <a:latin typeface="Calibri"/>
                          <a:ea typeface="Calibri"/>
                          <a:cs typeface="Calibri"/>
                          <a:sym typeface="Calibri"/>
                        </a:rPr>
                        <a:t>Recognition on event day sponsor signage*</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Logo</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Logo</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Name </a:t>
                      </a:r>
                      <a:endParaRPr/>
                    </a:p>
                  </a:txBody>
                  <a:tcPr marL="9525" marR="9525" marT="9525" marB="0" anchor="ctr"/>
                </a:tc>
                <a:extLst>
                  <a:ext uri="{0D108BD9-81ED-4DB2-BD59-A6C34878D82A}">
                    <a16:rowId xmlns:a16="http://schemas.microsoft.com/office/drawing/2014/main" val="10009"/>
                  </a:ext>
                </a:extLst>
              </a:tr>
              <a:tr h="252175">
                <a:tc>
                  <a:txBody>
                    <a:bodyPr/>
                    <a:lstStyle/>
                    <a:p>
                      <a:pPr marL="0" marR="0" lvl="0" indent="0" algn="l" rtl="0">
                        <a:spcBef>
                          <a:spcPts val="0"/>
                        </a:spcBef>
                        <a:spcAft>
                          <a:spcPts val="0"/>
                        </a:spcAft>
                        <a:buNone/>
                      </a:pPr>
                      <a:r>
                        <a:rPr lang="en-US" sz="1300" b="0" i="0" u="none" strike="noStrike" cap="none">
                          <a:solidFill>
                            <a:srgbClr val="1B417F"/>
                          </a:solidFill>
                          <a:latin typeface="Calibri"/>
                          <a:ea typeface="Calibri"/>
                          <a:cs typeface="Calibri"/>
                          <a:sym typeface="Calibri"/>
                        </a:rPr>
                        <a:t>Event-day emcee mention during opening ceremony</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x</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x</a:t>
                      </a:r>
                      <a:endParaRPr/>
                    </a:p>
                  </a:txBody>
                  <a:tcPr marL="9525" marR="9525" marT="9525" marB="0" anchor="ctr"/>
                </a:tc>
                <a:tc>
                  <a:txBody>
                    <a:bodyPr/>
                    <a:lstStyle/>
                    <a:p>
                      <a:pPr marL="0" marR="0" lvl="0" indent="0" algn="ctr" rtl="0">
                        <a:spcBef>
                          <a:spcPts val="0"/>
                        </a:spcBef>
                        <a:spcAft>
                          <a:spcPts val="0"/>
                        </a:spcAft>
                        <a:buNone/>
                      </a:pPr>
                      <a:r>
                        <a:rPr lang="en-US" sz="1300" b="0" i="0" u="none" strike="noStrike" cap="none">
                          <a:solidFill>
                            <a:srgbClr val="1B417F"/>
                          </a:solidFill>
                          <a:latin typeface="Calibri"/>
                          <a:ea typeface="Calibri"/>
                          <a:cs typeface="Calibri"/>
                          <a:sym typeface="Calibri"/>
                        </a:rPr>
                        <a:t>x</a:t>
                      </a:r>
                      <a:endParaRPr/>
                    </a:p>
                  </a:txBody>
                  <a:tcPr marL="9525" marR="9525" marT="9525" marB="0" anchor="ctr"/>
                </a:tc>
                <a:extLst>
                  <a:ext uri="{0D108BD9-81ED-4DB2-BD59-A6C34878D82A}">
                    <a16:rowId xmlns:a16="http://schemas.microsoft.com/office/drawing/2014/main" val="1001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8"/>
          <p:cNvSpPr/>
          <p:nvPr/>
        </p:nvSpPr>
        <p:spPr>
          <a:xfrm>
            <a:off x="0" y="0"/>
            <a:ext cx="9144000" cy="964642"/>
          </a:xfrm>
          <a:prstGeom prst="rect">
            <a:avLst/>
          </a:prstGeom>
          <a:solidFill>
            <a:srgbClr val="A0CFEB"/>
          </a:solidFill>
          <a:ln>
            <a:noFill/>
          </a:ln>
        </p:spPr>
        <p:txBody>
          <a:bodyPr spcFirstLastPara="1" wrap="square" lIns="274300" tIns="45700" rIns="274300" bIns="45700" anchor="ctr" anchorCtr="0">
            <a:noAutofit/>
          </a:bodyPr>
          <a:lstStyle/>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a:p>
            <a:pPr marL="0" marR="0" lvl="0" indent="0" algn="l" rtl="0">
              <a:spcBef>
                <a:spcPts val="0"/>
              </a:spcBef>
              <a:spcAft>
                <a:spcPts val="0"/>
              </a:spcAft>
              <a:buNone/>
            </a:pPr>
            <a:endParaRPr sz="1200" b="1">
              <a:solidFill>
                <a:srgbClr val="FFFFFF"/>
              </a:solidFill>
              <a:latin typeface="Calibri"/>
              <a:ea typeface="Calibri"/>
              <a:cs typeface="Calibri"/>
              <a:sym typeface="Calibri"/>
            </a:endParaRPr>
          </a:p>
        </p:txBody>
      </p:sp>
      <p:sp>
        <p:nvSpPr>
          <p:cNvPr id="148" name="Google Shape;148;p8"/>
          <p:cNvSpPr/>
          <p:nvPr/>
        </p:nvSpPr>
        <p:spPr>
          <a:xfrm>
            <a:off x="386890" y="1536174"/>
            <a:ext cx="4312956" cy="40934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1B417F"/>
                </a:solidFill>
                <a:latin typeface="Calibri"/>
                <a:ea typeface="Calibri"/>
                <a:cs typeface="Calibri"/>
                <a:sym typeface="Calibri"/>
              </a:rPr>
              <a:t>Our work simply cannot be done without the support of like-minded individuals and organizations like yourself.</a:t>
            </a:r>
            <a:endParaRPr/>
          </a:p>
          <a:p>
            <a:pPr marL="0" marR="0" lvl="0" indent="0" algn="l" rtl="0">
              <a:spcBef>
                <a:spcPts val="0"/>
              </a:spcBef>
              <a:spcAft>
                <a:spcPts val="0"/>
              </a:spcAft>
              <a:buNone/>
            </a:pPr>
            <a:endParaRPr sz="2000">
              <a:solidFill>
                <a:srgbClr val="1B417F"/>
              </a:solidFill>
              <a:latin typeface="Calibri"/>
              <a:ea typeface="Calibri"/>
              <a:cs typeface="Calibri"/>
              <a:sym typeface="Calibri"/>
            </a:endParaRPr>
          </a:p>
          <a:p>
            <a:pPr marL="0" marR="0" lvl="0" indent="0" algn="l" rtl="0">
              <a:spcBef>
                <a:spcPts val="0"/>
              </a:spcBef>
              <a:spcAft>
                <a:spcPts val="0"/>
              </a:spcAft>
              <a:buNone/>
            </a:pPr>
            <a:r>
              <a:rPr lang="en-US" sz="2000">
                <a:solidFill>
                  <a:srgbClr val="1B417F"/>
                </a:solidFill>
                <a:latin typeface="Calibri"/>
                <a:ea typeface="Calibri"/>
                <a:cs typeface="Calibri"/>
                <a:sym typeface="Calibri"/>
              </a:rPr>
              <a:t>When you support the </a:t>
            </a:r>
            <a:r>
              <a:rPr lang="en-US" sz="2000" i="1">
                <a:solidFill>
                  <a:srgbClr val="1B417F"/>
                </a:solidFill>
                <a:latin typeface="Calibri"/>
                <a:ea typeface="Calibri"/>
                <a:cs typeface="Calibri"/>
                <a:sym typeface="Calibri"/>
              </a:rPr>
              <a:t>Walk for Alzheimer’s</a:t>
            </a:r>
            <a:r>
              <a:rPr lang="en-US" sz="2000">
                <a:solidFill>
                  <a:srgbClr val="1B417F"/>
                </a:solidFill>
                <a:latin typeface="Calibri"/>
                <a:ea typeface="Calibri"/>
                <a:cs typeface="Calibri"/>
                <a:sym typeface="Calibri"/>
              </a:rPr>
              <a:t>, you are supporting those who are affected by dementia right here in your community. </a:t>
            </a:r>
            <a:endParaRPr/>
          </a:p>
          <a:p>
            <a:pPr marL="0" marR="0" lvl="0" indent="0" algn="l" rtl="0">
              <a:spcBef>
                <a:spcPts val="0"/>
              </a:spcBef>
              <a:spcAft>
                <a:spcPts val="0"/>
              </a:spcAft>
              <a:buNone/>
            </a:pPr>
            <a:endParaRPr sz="2000">
              <a:solidFill>
                <a:srgbClr val="1B417F"/>
              </a:solidFill>
              <a:latin typeface="Calibri"/>
              <a:ea typeface="Calibri"/>
              <a:cs typeface="Calibri"/>
              <a:sym typeface="Calibri"/>
            </a:endParaRPr>
          </a:p>
          <a:p>
            <a:pPr marL="0" marR="0" lvl="0" indent="0" algn="l" rtl="0">
              <a:spcBef>
                <a:spcPts val="0"/>
              </a:spcBef>
              <a:spcAft>
                <a:spcPts val="0"/>
              </a:spcAft>
              <a:buNone/>
            </a:pPr>
            <a:r>
              <a:rPr lang="en-US" sz="2000">
                <a:solidFill>
                  <a:srgbClr val="1B417F"/>
                </a:solidFill>
                <a:latin typeface="Calibri"/>
                <a:ea typeface="Calibri"/>
                <a:cs typeface="Calibri"/>
                <a:sym typeface="Calibri"/>
              </a:rPr>
              <a:t>With your help, we can look towards a world without Alzheimer’s disease and other dementias. </a:t>
            </a:r>
            <a:endParaRPr/>
          </a:p>
        </p:txBody>
      </p:sp>
      <p:sp>
        <p:nvSpPr>
          <p:cNvPr id="149" name="Google Shape;149;p8"/>
          <p:cNvSpPr txBox="1"/>
          <p:nvPr/>
        </p:nvSpPr>
        <p:spPr>
          <a:xfrm>
            <a:off x="1137053" y="220711"/>
            <a:ext cx="6869893"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1B417F"/>
                </a:solidFill>
                <a:latin typeface="Calibri"/>
                <a:ea typeface="Calibri"/>
                <a:cs typeface="Calibri"/>
                <a:sym typeface="Calibri"/>
              </a:rPr>
              <a:t>Thank you!</a:t>
            </a:r>
            <a:endParaRPr/>
          </a:p>
        </p:txBody>
      </p:sp>
      <p:pic>
        <p:nvPicPr>
          <p:cNvPr id="150" name="Google Shape;150;p8" descr="A group of people standing on a sidewalk&#10;&#10;Description automatically generated with low confidence"/>
          <p:cNvPicPr preferRelativeResize="0"/>
          <p:nvPr/>
        </p:nvPicPr>
        <p:blipFill rotWithShape="1">
          <a:blip r:embed="rId3">
            <a:alphaModFix/>
          </a:blip>
          <a:srcRect r="8713"/>
          <a:stretch/>
        </p:blipFill>
        <p:spPr>
          <a:xfrm>
            <a:off x="4898278" y="2067682"/>
            <a:ext cx="3946381" cy="2882075"/>
          </a:xfrm>
          <a:prstGeom prst="rect">
            <a:avLst/>
          </a:prstGeom>
          <a:solidFill>
            <a:srgbClr val="ECECEC"/>
          </a:solidFill>
          <a:ln w="889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1002</Words>
  <Application>Microsoft Macintosh PowerPoint</Application>
  <PresentationFormat>On-screen Show (4:3)</PresentationFormat>
  <Paragraphs>110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Janet Hutzul</dc:creator>
  <cp:lastModifiedBy>Jehanzeb Jehanzeb</cp:lastModifiedBy>
  <cp:revision>1</cp:revision>
  <dcterms:created xsi:type="dcterms:W3CDTF">2021-01-12T18:09:01Z</dcterms:created>
  <dcterms:modified xsi:type="dcterms:W3CDTF">2022-03-13T21:43:11Z</dcterms:modified>
</cp:coreProperties>
</file>